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5"/>
  </p:sldMasterIdLst>
  <p:notesMasterIdLst>
    <p:notesMasterId r:id="rId36"/>
  </p:notesMasterIdLst>
  <p:handoutMasterIdLst>
    <p:handoutMasterId r:id="rId37"/>
  </p:handoutMasterIdLst>
  <p:sldIdLst>
    <p:sldId id="256" r:id="rId6"/>
    <p:sldId id="284" r:id="rId7"/>
    <p:sldId id="285" r:id="rId8"/>
    <p:sldId id="286" r:id="rId9"/>
    <p:sldId id="287" r:id="rId10"/>
    <p:sldId id="288" r:id="rId11"/>
    <p:sldId id="289" r:id="rId12"/>
    <p:sldId id="290" r:id="rId13"/>
    <p:sldId id="291" r:id="rId14"/>
    <p:sldId id="292" r:id="rId15"/>
    <p:sldId id="293" r:id="rId16"/>
    <p:sldId id="294" r:id="rId17"/>
    <p:sldId id="295" r:id="rId18"/>
    <p:sldId id="296" r:id="rId19"/>
    <p:sldId id="297" r:id="rId20"/>
    <p:sldId id="298" r:id="rId21"/>
    <p:sldId id="299" r:id="rId22"/>
    <p:sldId id="300" r:id="rId23"/>
    <p:sldId id="301" r:id="rId24"/>
    <p:sldId id="302" r:id="rId25"/>
    <p:sldId id="310" r:id="rId26"/>
    <p:sldId id="308" r:id="rId27"/>
    <p:sldId id="312" r:id="rId28"/>
    <p:sldId id="307" r:id="rId29"/>
    <p:sldId id="309" r:id="rId30"/>
    <p:sldId id="303" r:id="rId31"/>
    <p:sldId id="304" r:id="rId32"/>
    <p:sldId id="305" r:id="rId33"/>
    <p:sldId id="311" r:id="rId34"/>
    <p:sldId id="306" r:id="rId35"/>
  </p:sldIdLst>
  <p:sldSz cx="9144000" cy="6858000" type="screen4x3"/>
  <p:notesSz cx="7010400" cy="9223375"/>
  <p:custDataLst>
    <p:tags r:id="rId39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296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905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CCFFCC"/>
    <a:srgbClr val="FFCCCC"/>
    <a:srgbClr val="33CC33"/>
    <a:srgbClr val="99FFCC"/>
    <a:srgbClr val="7F7F7F"/>
    <a:srgbClr val="702082"/>
    <a:srgbClr val="147448"/>
    <a:srgbClr val="C8102E"/>
    <a:srgbClr val="C009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596" autoAdjust="0"/>
    <p:restoredTop sz="73523" autoAdjust="0"/>
  </p:normalViewPr>
  <p:slideViewPr>
    <p:cSldViewPr showGuides="1">
      <p:cViewPr varScale="1">
        <p:scale>
          <a:sx n="123" d="100"/>
          <a:sy n="123" d="100"/>
        </p:scale>
        <p:origin x="-1280" y="-96"/>
      </p:cViewPr>
      <p:guideLst>
        <p:guide orient="horz" pos="2659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90" d="100"/>
        <a:sy n="90" d="100"/>
      </p:scale>
      <p:origin x="0" y="5268"/>
    </p:cViewPr>
  </p:sorterViewPr>
  <p:notesViewPr>
    <p:cSldViewPr showGuides="1">
      <p:cViewPr varScale="1">
        <p:scale>
          <a:sx n="92" d="100"/>
          <a:sy n="92" d="100"/>
        </p:scale>
        <p:origin x="-3720" y="-102"/>
      </p:cViewPr>
      <p:guideLst>
        <p:guide orient="horz" pos="2905"/>
        <p:guide pos="2208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customXml" Target="../customXml/item4.xml"/><Relationship Id="rId5" Type="http://schemas.openxmlformats.org/officeDocument/2006/relationships/slideMaster" Target="slideMasters/slideMaster1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9" Type="http://schemas.openxmlformats.org/officeDocument/2006/relationships/slide" Target="slides/slide4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37" Type="http://schemas.openxmlformats.org/officeDocument/2006/relationships/handoutMaster" Target="handoutMasters/handoutMaster1.xml"/><Relationship Id="rId38" Type="http://schemas.openxmlformats.org/officeDocument/2006/relationships/printerSettings" Target="printerSettings/printerSettings1.bin"/><Relationship Id="rId39" Type="http://schemas.openxmlformats.org/officeDocument/2006/relationships/tags" Target="tags/tag1.xml"/><Relationship Id="rId40" Type="http://schemas.openxmlformats.org/officeDocument/2006/relationships/presProps" Target="presProps.xml"/><Relationship Id="rId41" Type="http://schemas.openxmlformats.org/officeDocument/2006/relationships/viewProps" Target="viewProps.xml"/><Relationship Id="rId42" Type="http://schemas.openxmlformats.org/officeDocument/2006/relationships/theme" Target="theme/theme1.xml"/><Relationship Id="rId43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1169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1169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95D91977-0E6C-478D-B776-92AF611B4A0D}" type="datetimeFigureOut">
              <a:rPr lang="en-CA"/>
              <a:pPr>
                <a:defRPr/>
              </a:pPr>
              <a:t>17-11-15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60606"/>
            <a:ext cx="3037840" cy="461169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760606"/>
            <a:ext cx="3037840" cy="461169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F3CA8BF5-7432-4D9B-A7BF-4B2176BC5F1E}" type="slidenum">
              <a:rPr lang="en-CA"/>
              <a:pPr>
                <a:defRPr/>
              </a:pPr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152771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1169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1169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7EF7D8E5-6915-4076-8881-6D1A8CA37245}" type="datetimeFigureOut">
              <a:rPr lang="en-CA"/>
              <a:pPr>
                <a:defRPr/>
              </a:pPr>
              <a:t>17-11-15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692150"/>
            <a:ext cx="4610100" cy="3457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pPr lvl="0"/>
            <a:endParaRPr lang="en-CA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381103"/>
            <a:ext cx="5608320" cy="4150519"/>
          </a:xfrm>
          <a:prstGeom prst="rect">
            <a:avLst/>
          </a:prstGeom>
        </p:spPr>
        <p:txBody>
          <a:bodyPr vert="horz" lIns="93177" tIns="46589" rIns="93177" bIns="46589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CA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760606"/>
            <a:ext cx="3037840" cy="461169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760606"/>
            <a:ext cx="3037840" cy="461169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1909AF91-DF1E-4E92-B9CC-7DD199EC7435}" type="slidenum">
              <a:rPr lang="en-CA"/>
              <a:pPr>
                <a:defRPr/>
              </a:pPr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662050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Relationship Id="rId3" Type="http://schemas.openxmlformats.org/officeDocument/2006/relationships/hyperlink" Target="http://www.istockphoto.com/ca/photo/intelligent-vehicle-cockpit-and-wireless-communication-network-concept-gm692837788-127932641" TargetMode="Externa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Relationship Id="rId3" Type="http://schemas.openxmlformats.org/officeDocument/2006/relationships/hyperlink" Target="http://www.istockphoto.com/ca/photo/ipv6-new-internet-protocol-gm502837022-82158325" TargetMode="Externa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http://www.istockphoto.com/ca/photo/internet-of-things-concept-with-network-of-connected-objects-gm644680544-116869175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D7C90E-FAE5-4E2F-B734-C61CCE15EF58}" type="slidenum">
              <a:rPr lang="en-CA" smtClean="0"/>
              <a:t>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983040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http://www.istockphoto.com/ca/photo/home-network-gm117311543-7381629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D7C90E-FAE5-4E2F-B734-C61CCE15EF58}" type="slidenum">
              <a:rPr lang="en-CA" smtClean="0"/>
              <a:t>12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524674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http://www.istockphoto.com/ca/photo/young-girl-looking-up-at-a-stereoscopic-vision-of-the-earth-internet-of-things-gm690778240-127332717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D7C90E-FAE5-4E2F-B734-C61CCE15EF58}" type="slidenum">
              <a:rPr lang="en-CA" smtClean="0"/>
              <a:t>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753359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http://www.istockphoto.com/ca/photo/circular-futuristic-interface-of-smart-home-automation-assistant-virtual-screen-gm637770524-113940363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D7C90E-FAE5-4E2F-B734-C61CCE15EF58}" type="slidenum">
              <a:rPr lang="en-CA" smtClean="0"/>
              <a:t>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817445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http://www.istockphoto.com/ca/photo/businessman-touching-a-cloud-connected-to-objects-internet-of-things-gm514785054-88267551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D7C90E-FAE5-4E2F-B734-C61CCE15EF58}" type="slidenum">
              <a:rPr lang="en-CA" smtClean="0"/>
              <a:t>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964078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http://www.istockphoto.com/ca/photo/intelligent-vehicle-cockpit-and-wireless-communication-network-concept-gm692837788-127932641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D7C90E-FAE5-4E2F-B734-C61CCE15EF58}" type="slidenum">
              <a:rPr lang="en-CA" smtClean="0"/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72976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http://www.istockphoto.com/ca/photo/man-wearing-vr-headset-gm583697902-99848893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D7C90E-FAE5-4E2F-B734-C61CCE15EF58}" type="slidenum">
              <a:rPr lang="en-CA" smtClean="0"/>
              <a:t>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514612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http://www.istockphoto.com/ca/photo/smart-phone-remote-for-smart-home-hologram-technology-concept-gm839028202-137738281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D7C90E-FAE5-4E2F-B734-C61CCE15EF58}" type="slidenum">
              <a:rPr lang="en-CA" smtClean="0"/>
              <a:t>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977341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http://www.istockphoto.com/ca/photo/ipv6-new-internet-protocol-gm502837022-82158325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D7C90E-FAE5-4E2F-B734-C61CCE15EF58}" type="slidenum">
              <a:rPr lang="en-CA" smtClean="0"/>
              <a:t>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746163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http://www.istockphoto.com/ca/photo/home-computer-network-gm98265636-7381753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D7C90E-FAE5-4E2F-B734-C61CCE15EF58}" type="slidenum">
              <a:rPr lang="en-CA" smtClean="0"/>
              <a:t>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732037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http://www.istockphoto.com/ca/photo/digital-handshake-on-blue-background-gm613033814-105721913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D7C90E-FAE5-4E2F-B734-C61CCE15EF58}" type="slidenum">
              <a:rPr lang="en-CA" smtClean="0"/>
              <a:t>10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657028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over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26020"/>
            <a:ext cx="9180337" cy="489518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30312" y="1"/>
            <a:ext cx="4207893" cy="4861366"/>
          </a:xfrm>
        </p:spPr>
        <p:txBody>
          <a:bodyPr anchor="ctr" anchorCtr="0"/>
          <a:lstStyle>
            <a:lvl1pPr>
              <a:defRPr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38204" y="5522872"/>
            <a:ext cx="3440515" cy="1354667"/>
          </a:xfrm>
        </p:spPr>
        <p:txBody>
          <a:bodyPr>
            <a:normAutofit/>
          </a:bodyPr>
          <a:lstStyle>
            <a:lvl1pPr marL="0" indent="0" algn="l"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 dirty="0" smtClean="0"/>
              <a:t>Click to edit Master subtitle style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419" b="9483"/>
          <a:stretch/>
        </p:blipFill>
        <p:spPr>
          <a:xfrm rot="5400000">
            <a:off x="217742" y="2243094"/>
            <a:ext cx="2403623" cy="284850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4613" y="5303645"/>
            <a:ext cx="1585729" cy="740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7697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CIRA Labs - Secure IoT Home Gateway - 2017-11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795CD-93B8-DA4A-B13D-227462B2D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0475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CIRA Labs - Secure IoT Home Gateway - 2017-11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795CD-93B8-DA4A-B13D-227462B2D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9506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CA" dirty="0" smtClean="0"/>
              <a:t>Click to edit Master text styles</a:t>
            </a:r>
          </a:p>
          <a:p>
            <a:pPr lvl="1"/>
            <a:r>
              <a:rPr lang="en-CA" dirty="0" smtClean="0"/>
              <a:t>Second level</a:t>
            </a:r>
          </a:p>
          <a:p>
            <a:pPr lvl="2"/>
            <a:r>
              <a:rPr lang="en-CA" dirty="0" smtClean="0"/>
              <a:t>Third level</a:t>
            </a:r>
          </a:p>
          <a:p>
            <a:pPr lvl="3"/>
            <a:r>
              <a:rPr lang="en-CA" dirty="0" smtClean="0"/>
              <a:t>Fourth level</a:t>
            </a:r>
          </a:p>
          <a:p>
            <a:pPr lvl="4"/>
            <a:r>
              <a:rPr lang="en-CA" dirty="0" smtClean="0"/>
              <a:t>Fifth level</a:t>
            </a:r>
            <a:endParaRPr lang="en-US" dirty="0"/>
          </a:p>
        </p:txBody>
      </p:sp>
      <p:pic>
        <p:nvPicPr>
          <p:cNvPr id="8" name="Picture 7" descr="Cira K+186 No Tag ENG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4682" y="6381328"/>
            <a:ext cx="1159806" cy="326196"/>
          </a:xfrm>
          <a:prstGeom prst="rect">
            <a:avLst/>
          </a:prstGeom>
        </p:spPr>
      </p:pic>
      <p:sp>
        <p:nvSpPr>
          <p:cNvPr id="9" name="Footer Placeholder 8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algn="l">
              <a:defRPr>
                <a:latin typeface="+mj-lt"/>
              </a:defRPr>
            </a:lvl1pPr>
          </a:lstStyle>
          <a:p>
            <a:r>
              <a:rPr lang="en-US" smtClean="0"/>
              <a:t>CIRA Labs - Secure IoT Home Gateway - 2017-11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B9E795CD-93B8-DA4A-B13D-227462B2D34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57220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network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80512" cy="3905106"/>
          </a:xfrm>
          <a:prstGeom prst="rect">
            <a:avLst/>
          </a:prstGeom>
        </p:spPr>
      </p:pic>
      <p:pic>
        <p:nvPicPr>
          <p:cNvPr id="7" name="Picture 6" descr="circles_new +screen.png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23" t="-21493" r="14507" b="13946"/>
          <a:stretch/>
        </p:blipFill>
        <p:spPr>
          <a:xfrm rot="5400000">
            <a:off x="997208" y="-997205"/>
            <a:ext cx="3895971" cy="58903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9341" y="5081588"/>
            <a:ext cx="7772400" cy="1769699"/>
          </a:xfrm>
        </p:spPr>
        <p:txBody>
          <a:bodyPr anchor="t">
            <a:normAutofit/>
          </a:bodyPr>
          <a:lstStyle>
            <a:lvl1pPr algn="l">
              <a:defRPr sz="2000" b="0" cap="none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30313" y="3354103"/>
            <a:ext cx="7772400" cy="150523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2800" b="0" cap="all">
                <a:solidFill>
                  <a:srgbClr val="C8102E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CA" dirty="0" smtClean="0"/>
              <a:t>Click to edit Master text styles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1012004" y="0"/>
            <a:ext cx="2361342" cy="476216"/>
          </a:xfrm>
          <a:prstGeom prst="rect">
            <a:avLst/>
          </a:prstGeom>
          <a:solidFill>
            <a:srgbClr val="AD122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8102E"/>
              </a:solidFill>
              <a:latin typeface="+mn-lt"/>
            </a:endParaRPr>
          </a:p>
        </p:txBody>
      </p:sp>
      <p:pic>
        <p:nvPicPr>
          <p:cNvPr id="8" name="Picture 7" descr="Cira K+186 No Tag ENG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4682" y="6381328"/>
            <a:ext cx="1159806" cy="326196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algn="l">
              <a:defRPr>
                <a:latin typeface="+mj-lt"/>
              </a:defRPr>
            </a:lvl1pPr>
          </a:lstStyle>
          <a:p>
            <a:r>
              <a:rPr lang="en-US" smtClean="0"/>
              <a:t>CIRA Labs - Secure IoT Home Gateway - 2017-11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algn="l">
              <a:defRPr>
                <a:latin typeface="+mj-lt"/>
              </a:defRPr>
            </a:lvl1pPr>
          </a:lstStyle>
          <a:p>
            <a:fld id="{B9E795CD-93B8-DA4A-B13D-227462B2D34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23366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9692" y="457200"/>
            <a:ext cx="7426949" cy="1143000"/>
          </a:xfrm>
        </p:spPr>
        <p:txBody>
          <a:bodyPr/>
          <a:lstStyle/>
          <a:p>
            <a:r>
              <a:rPr lang="en-CA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39745" y="1801800"/>
            <a:ext cx="3658556" cy="45259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CA" dirty="0" smtClean="0"/>
              <a:t>Click to edit Master text styles</a:t>
            </a:r>
          </a:p>
          <a:p>
            <a:pPr lvl="1"/>
            <a:r>
              <a:rPr lang="en-CA" dirty="0" smtClean="0"/>
              <a:t>Second level</a:t>
            </a:r>
          </a:p>
          <a:p>
            <a:pPr lvl="2"/>
            <a:r>
              <a:rPr lang="en-CA" dirty="0" smtClean="0"/>
              <a:t>Third level</a:t>
            </a:r>
          </a:p>
          <a:p>
            <a:pPr lvl="3"/>
            <a:r>
              <a:rPr lang="en-CA" dirty="0" smtClean="0"/>
              <a:t>Fourth level</a:t>
            </a:r>
          </a:p>
          <a:p>
            <a:pPr lvl="4"/>
            <a:r>
              <a:rPr lang="en-CA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9246" y="1801800"/>
            <a:ext cx="3667553" cy="4525963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CA" dirty="0" smtClean="0"/>
              <a:t>Click to edit Master text styles</a:t>
            </a:r>
          </a:p>
          <a:p>
            <a:pPr lvl="1"/>
            <a:r>
              <a:rPr lang="en-CA" dirty="0" smtClean="0"/>
              <a:t>Second level</a:t>
            </a:r>
          </a:p>
          <a:p>
            <a:pPr lvl="2"/>
            <a:r>
              <a:rPr lang="en-CA" dirty="0" smtClean="0"/>
              <a:t>Third level</a:t>
            </a:r>
          </a:p>
          <a:p>
            <a:pPr lvl="3"/>
            <a:r>
              <a:rPr lang="en-CA" dirty="0" smtClean="0"/>
              <a:t>Fourth level</a:t>
            </a:r>
          </a:p>
          <a:p>
            <a:pPr lvl="4"/>
            <a:r>
              <a:rPr lang="en-CA" dirty="0" smtClean="0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>
                <a:latin typeface="+mj-lt"/>
              </a:defRPr>
            </a:lvl1pPr>
          </a:lstStyle>
          <a:p>
            <a:fld id="{B9E795CD-93B8-DA4A-B13D-227462B2D34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 algn="l">
              <a:defRPr>
                <a:latin typeface="+mj-lt"/>
              </a:defRPr>
            </a:lvl1pPr>
          </a:lstStyle>
          <a:p>
            <a:r>
              <a:rPr lang="en-US" smtClean="0"/>
              <a:t>CIRA Labs - Secure IoT Home Gateway - 2017-11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81168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CA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CIRA Labs - Secure IoT Home Gateway - 2017-11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795CD-93B8-DA4A-B13D-227462B2D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2695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CIRA Labs - Secure IoT Home Gateway - 2017-11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795CD-93B8-DA4A-B13D-227462B2D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3272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CIRA Labs - Secure IoT Home Gateway - 2017-11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795CD-93B8-DA4A-B13D-227462B2D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9527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CIRA Labs - Secure IoT Home Gateway - 2017-11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795CD-93B8-DA4A-B13D-227462B2D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9246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CIRA Labs - Secure IoT Home Gateway - 2017-11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795CD-93B8-DA4A-B13D-227462B2D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3570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1012004" y="6510751"/>
            <a:ext cx="2361342" cy="374633"/>
          </a:xfrm>
          <a:prstGeom prst="rect">
            <a:avLst/>
          </a:prstGeom>
          <a:solidFill>
            <a:srgbClr val="70208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39692" y="476216"/>
            <a:ext cx="7426949" cy="11430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CA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39692" y="1801778"/>
            <a:ext cx="7426949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CA" dirty="0" smtClean="0"/>
              <a:t>Click to edit Master text styles</a:t>
            </a:r>
          </a:p>
          <a:p>
            <a:pPr lvl="1"/>
            <a:r>
              <a:rPr lang="en-CA" dirty="0" smtClean="0"/>
              <a:t>Second level</a:t>
            </a:r>
          </a:p>
          <a:p>
            <a:pPr lvl="2"/>
            <a:r>
              <a:rPr lang="en-CA" dirty="0" smtClean="0"/>
              <a:t>Third level</a:t>
            </a:r>
          </a:p>
          <a:p>
            <a:pPr lvl="3"/>
            <a:r>
              <a:rPr lang="en-CA" dirty="0" smtClean="0"/>
              <a:t>Fourth level</a:t>
            </a:r>
          </a:p>
          <a:p>
            <a:pPr lvl="4"/>
            <a:r>
              <a:rPr lang="en-CA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39746" y="6489484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  <a:latin typeface="Cera PRO"/>
                <a:cs typeface="Cera PRO"/>
              </a:defRPr>
            </a:lvl1pPr>
          </a:lstStyle>
          <a:p>
            <a:fld id="{B9E795CD-93B8-DA4A-B13D-227462B2D34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1012004" y="0"/>
            <a:ext cx="2361342" cy="476216"/>
          </a:xfrm>
          <a:prstGeom prst="rect">
            <a:avLst/>
          </a:prstGeom>
          <a:solidFill>
            <a:srgbClr val="C8102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383868" y="6498570"/>
            <a:ext cx="46085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CIRA Labs - Secure IoT Home Gateway - 2017-11</a:t>
            </a:r>
            <a:endParaRPr lang="en-US" dirty="0"/>
          </a:p>
        </p:txBody>
      </p:sp>
      <p:sp>
        <p:nvSpPr>
          <p:cNvPr id="5" name="TextBox 4"/>
          <p:cNvSpPr txBox="1"/>
          <p:nvPr userDrawn="1"/>
        </p:nvSpPr>
        <p:spPr>
          <a:xfrm>
            <a:off x="8190401" y="8620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DRAFT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81306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xmlns:p14="http://schemas.microsoft.com/office/powerpoint/2010/main" id="1" dur="indefinite" restart="never" nodeType="tmRoot"/>
      </p:par>
    </p:tnLst>
  </p:timing>
  <p:hf hdr="0" dt="0"/>
  <p:txStyles>
    <p:titleStyle>
      <a:lvl1pPr algn="l" defTabSz="457200" rtl="0" eaLnBrk="1" latinLnBrk="0" hangingPunct="1">
        <a:spcBef>
          <a:spcPct val="0"/>
        </a:spcBef>
        <a:buNone/>
        <a:defRPr sz="2800" kern="1200" cap="all">
          <a:solidFill>
            <a:srgbClr val="C8102E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0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home.arpa.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4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3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microsoft.com/office/2007/relationships/hdphoto" Target="../media/hdphoto1.wdp"/><Relationship Id="rId7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4" Type="http://schemas.openxmlformats.org/officeDocument/2006/relationships/image" Target="../media/image26.png"/><Relationship Id="rId5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6" Type="http://schemas.openxmlformats.org/officeDocument/2006/relationships/image" Target="../media/image36.png"/><Relationship Id="rId7" Type="http://schemas.openxmlformats.org/officeDocument/2006/relationships/image" Target="../media/image37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jpg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image" Target="../media/image42.jpeg"/><Relationship Id="rId20" Type="http://schemas.microsoft.com/office/2007/relationships/hdphoto" Target="../media/hdphoto2.wdp"/><Relationship Id="rId21" Type="http://schemas.openxmlformats.org/officeDocument/2006/relationships/image" Target="../media/image34.png"/><Relationship Id="rId22" Type="http://schemas.openxmlformats.org/officeDocument/2006/relationships/image" Target="../media/image51.png"/><Relationship Id="rId23" Type="http://schemas.openxmlformats.org/officeDocument/2006/relationships/image" Target="../media/image52.png"/><Relationship Id="rId10" Type="http://schemas.openxmlformats.org/officeDocument/2006/relationships/image" Target="../media/image43.png"/><Relationship Id="rId11" Type="http://schemas.openxmlformats.org/officeDocument/2006/relationships/image" Target="../media/image44.png"/><Relationship Id="rId12" Type="http://schemas.openxmlformats.org/officeDocument/2006/relationships/image" Target="../media/image45.png"/><Relationship Id="rId13" Type="http://schemas.openxmlformats.org/officeDocument/2006/relationships/image" Target="../media/image28.png"/><Relationship Id="rId14" Type="http://schemas.openxmlformats.org/officeDocument/2006/relationships/image" Target="../media/image46.png"/><Relationship Id="rId15" Type="http://schemas.openxmlformats.org/officeDocument/2006/relationships/image" Target="../media/image47.jpeg"/><Relationship Id="rId16" Type="http://schemas.openxmlformats.org/officeDocument/2006/relationships/image" Target="../media/image48.png"/><Relationship Id="rId17" Type="http://schemas.openxmlformats.org/officeDocument/2006/relationships/image" Target="../media/image31.png"/><Relationship Id="rId18" Type="http://schemas.openxmlformats.org/officeDocument/2006/relationships/image" Target="../media/image49.jpeg"/><Relationship Id="rId19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6" Type="http://schemas.openxmlformats.org/officeDocument/2006/relationships/image" Target="../media/image35.png"/><Relationship Id="rId7" Type="http://schemas.openxmlformats.org/officeDocument/2006/relationships/image" Target="../media/image41.png"/><Relationship Id="rId8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3" Type="http://schemas.openxmlformats.org/officeDocument/2006/relationships/image" Target="../media/image46.png"/></Relationships>
</file>

<file path=ppt/slides/_rels/slide2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4.png"/><Relationship Id="rId12" Type="http://schemas.openxmlformats.org/officeDocument/2006/relationships/image" Target="../media/image46.png"/><Relationship Id="rId13" Type="http://schemas.openxmlformats.org/officeDocument/2006/relationships/image" Target="../media/image53.png"/><Relationship Id="rId14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3" Type="http://schemas.openxmlformats.org/officeDocument/2006/relationships/image" Target="../media/image38.png"/><Relationship Id="rId4" Type="http://schemas.openxmlformats.org/officeDocument/2006/relationships/image" Target="../media/image35.png"/><Relationship Id="rId5" Type="http://schemas.openxmlformats.org/officeDocument/2006/relationships/image" Target="../media/image41.png"/><Relationship Id="rId6" Type="http://schemas.openxmlformats.org/officeDocument/2006/relationships/image" Target="../media/image30.png"/><Relationship Id="rId7" Type="http://schemas.openxmlformats.org/officeDocument/2006/relationships/image" Target="../media/image42.jpeg"/><Relationship Id="rId8" Type="http://schemas.openxmlformats.org/officeDocument/2006/relationships/image" Target="../media/image44.png"/><Relationship Id="rId9" Type="http://schemas.openxmlformats.org/officeDocument/2006/relationships/image" Target="../media/image39.png"/><Relationship Id="rId10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26.png"/><Relationship Id="rId5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jp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jp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CIRALabs/Home-Network-Registry-Gateway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4" Type="http://schemas.openxmlformats.org/officeDocument/2006/relationships/image" Target="../media/image16.jpeg"/><Relationship Id="rId5" Type="http://schemas.openxmlformats.org/officeDocument/2006/relationships/image" Target="../media/image17.png"/><Relationship Id="rId6" Type="http://schemas.openxmlformats.org/officeDocument/2006/relationships/image" Target="../media/image18.jpeg"/><Relationship Id="rId7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3508" y="1"/>
            <a:ext cx="8676964" cy="2636911"/>
          </a:xfrm>
        </p:spPr>
        <p:txBody>
          <a:bodyPr>
            <a:noAutofit/>
          </a:bodyPr>
          <a:lstStyle/>
          <a:p>
            <a:r>
              <a:rPr lang="en-US" sz="3200" b="1" dirty="0" smtClean="0"/>
              <a:t>Secure </a:t>
            </a:r>
            <a:r>
              <a:rPr lang="en-US" sz="3200" b="1" cap="none" dirty="0" err="1" smtClean="0"/>
              <a:t>IoT</a:t>
            </a:r>
            <a:r>
              <a:rPr lang="en-US" sz="3200" b="1" dirty="0" smtClean="0"/>
              <a:t> Home Gateway </a:t>
            </a:r>
            <a:r>
              <a:rPr lang="en-US" sz="3200" dirty="0" smtClean="0"/>
              <a:t>&amp;</a:t>
            </a:r>
            <a:r>
              <a:rPr lang="en-US" sz="3200" dirty="0" smtClean="0"/>
              <a:t> </a:t>
            </a:r>
            <a:br>
              <a:rPr lang="en-US" sz="3200" dirty="0" smtClean="0"/>
            </a:br>
            <a:r>
              <a:rPr lang="en-US" sz="3200" b="1" dirty="0" smtClean="0"/>
              <a:t>Home Registry </a:t>
            </a:r>
            <a:r>
              <a:rPr lang="en-US" sz="3200" b="1" dirty="0" smtClean="0"/>
              <a:t>Idea</a:t>
            </a:r>
            <a:r>
              <a:rPr lang="en-US" sz="3200" dirty="0" smtClean="0"/>
              <a:t/>
            </a:r>
            <a:br>
              <a:rPr lang="en-US" sz="3200" dirty="0" smtClean="0"/>
            </a:br>
            <a:r>
              <a:rPr lang="en-US" sz="1100" dirty="0" smtClean="0"/>
              <a:t/>
            </a:r>
            <a:br>
              <a:rPr lang="en-US" sz="1100" dirty="0" smtClean="0"/>
            </a:br>
            <a:endParaRPr lang="en-US" sz="1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Jacques Latour, CTO</a:t>
            </a:r>
            <a:br>
              <a:rPr lang="en-US" dirty="0"/>
            </a:br>
            <a:r>
              <a:rPr lang="en-US" dirty="0"/>
              <a:t>Canadian Internet Registration Authority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Nov 15, 2017</a:t>
            </a:r>
          </a:p>
        </p:txBody>
      </p:sp>
    </p:spTree>
    <p:extLst>
      <p:ext uri="{BB962C8B-B14F-4D97-AF65-F5344CB8AC3E}">
        <p14:creationId xmlns:p14="http://schemas.microsoft.com/office/powerpoint/2010/main" val="24119963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CA" dirty="0" smtClean="0"/>
              <a:t>Leveraging the chain of trust in </a:t>
            </a:r>
            <a:r>
              <a:rPr lang="en-CA" dirty="0" smtClean="0">
                <a:solidFill>
                  <a:srgbClr val="000000"/>
                </a:solidFill>
              </a:rPr>
              <a:t>DNSSEC</a:t>
            </a:r>
            <a:r>
              <a:rPr lang="en-CA" dirty="0" smtClean="0">
                <a:solidFill>
                  <a:srgbClr val="FF0000"/>
                </a:solidFill>
              </a:rPr>
              <a:t> </a:t>
            </a:r>
            <a:r>
              <a:rPr lang="en-CA" dirty="0" smtClean="0"/>
              <a:t>and some </a:t>
            </a:r>
            <a:r>
              <a:rPr lang="en-CA" dirty="0">
                <a:solidFill>
                  <a:srgbClr val="000000"/>
                </a:solidFill>
              </a:rPr>
              <a:t>i</a:t>
            </a:r>
            <a:r>
              <a:rPr lang="en-CA" dirty="0" smtClean="0">
                <a:solidFill>
                  <a:srgbClr val="000000"/>
                </a:solidFill>
              </a:rPr>
              <a:t>nnovation </a:t>
            </a:r>
            <a:r>
              <a:rPr lang="en-CA" dirty="0" smtClean="0"/>
              <a:t>to create a secure home network platform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CIRA Labs - Secure IoT Home Gateway - 2017-11</a:t>
            </a:r>
            <a:endParaRPr lang="en-CA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/>
          <a:lstStyle/>
          <a:p>
            <a:fld id="{624A311B-96C4-4FE5-83A7-015E307EE67E}" type="slidenum">
              <a:rPr lang="en-CA" smtClean="0"/>
              <a:pPr/>
              <a:t>10</a:t>
            </a:fld>
            <a:endParaRPr lang="en-CA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88988" y="2505416"/>
            <a:ext cx="5358384" cy="3803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9679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 err="1" smtClean="0"/>
              <a:t>home.arpa</a:t>
            </a:r>
            <a:r>
              <a:rPr lang="en-CA" dirty="0"/>
              <a:t>.</a:t>
            </a:r>
            <a:br>
              <a:rPr lang="en-CA" dirty="0"/>
            </a:br>
            <a:r>
              <a:rPr lang="en-CA" dirty="0"/>
              <a:t>draft-ietf-homenet-dot-14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 smtClean="0"/>
              <a:t>IETF working on making the default home network address: </a:t>
            </a:r>
            <a:r>
              <a:rPr lang="en-CA" dirty="0" smtClean="0">
                <a:hlinkClick r:id="rId2"/>
              </a:rPr>
              <a:t>home.arpa.</a:t>
            </a:r>
            <a:endParaRPr lang="en-CA" dirty="0" smtClean="0"/>
          </a:p>
          <a:p>
            <a:pPr marL="0" indent="0" algn="ctr">
              <a:buNone/>
            </a:pPr>
            <a:endParaRPr lang="en-US" b="1" dirty="0" smtClean="0">
              <a:solidFill>
                <a:schemeClr val="tx2"/>
              </a:solidFill>
            </a:endParaRPr>
          </a:p>
          <a:p>
            <a:pPr marL="0" indent="0" algn="ctr">
              <a:buNone/>
            </a:pPr>
            <a:r>
              <a:rPr lang="en-US" b="1" dirty="0" smtClean="0">
                <a:solidFill>
                  <a:schemeClr val="tx2"/>
                </a:solidFill>
              </a:rPr>
              <a:t>&lt;</a:t>
            </a:r>
            <a:r>
              <a:rPr lang="en-US" b="1" dirty="0" smtClean="0">
                <a:solidFill>
                  <a:schemeClr val="tx2"/>
                </a:solidFill>
              </a:rPr>
              <a:t>&lt;The naming </a:t>
            </a:r>
            <a:r>
              <a:rPr lang="en-US" b="1" dirty="0">
                <a:solidFill>
                  <a:schemeClr val="tx2"/>
                </a:solidFill>
              </a:rPr>
              <a:t>mechanism </a:t>
            </a:r>
            <a:r>
              <a:rPr lang="en-US" b="1" dirty="0" smtClean="0">
                <a:solidFill>
                  <a:schemeClr val="tx2"/>
                </a:solidFill>
              </a:rPr>
              <a:t>needs </a:t>
            </a:r>
            <a:r>
              <a:rPr lang="en-US" b="1" dirty="0">
                <a:solidFill>
                  <a:schemeClr val="tx2"/>
                </a:solidFill>
              </a:rPr>
              <a:t>to function without configuration from the user.  While it may </a:t>
            </a:r>
            <a:r>
              <a:rPr lang="en-US" b="1" dirty="0" smtClean="0">
                <a:solidFill>
                  <a:schemeClr val="tx2"/>
                </a:solidFill>
              </a:rPr>
              <a:t>be  possible </a:t>
            </a:r>
            <a:r>
              <a:rPr lang="en-US" b="1" dirty="0">
                <a:solidFill>
                  <a:schemeClr val="tx2"/>
                </a:solidFill>
              </a:rPr>
              <a:t>for a name to be </a:t>
            </a:r>
            <a:r>
              <a:rPr lang="en-US" b="1" u="sng" dirty="0">
                <a:solidFill>
                  <a:schemeClr val="tx2"/>
                </a:solidFill>
              </a:rPr>
              <a:t>delegated by an ISP</a:t>
            </a:r>
            <a:r>
              <a:rPr lang="en-US" b="1" dirty="0">
                <a:solidFill>
                  <a:schemeClr val="tx2"/>
                </a:solidFill>
              </a:rPr>
              <a:t>, </a:t>
            </a:r>
            <a:r>
              <a:rPr lang="en-US" b="1" dirty="0" err="1" smtClean="0">
                <a:solidFill>
                  <a:schemeClr val="tx2"/>
                </a:solidFill>
              </a:rPr>
              <a:t>homenets</a:t>
            </a:r>
            <a:r>
              <a:rPr lang="en-US" b="1" dirty="0" smtClean="0">
                <a:solidFill>
                  <a:schemeClr val="tx2"/>
                </a:solidFill>
              </a:rPr>
              <a:t> </a:t>
            </a:r>
            <a:r>
              <a:rPr lang="en-US" b="1" dirty="0">
                <a:solidFill>
                  <a:schemeClr val="tx2"/>
                </a:solidFill>
              </a:rPr>
              <a:t>must </a:t>
            </a:r>
            <a:r>
              <a:rPr lang="en-US" b="1" dirty="0" smtClean="0">
                <a:solidFill>
                  <a:schemeClr val="tx2"/>
                </a:solidFill>
              </a:rPr>
              <a:t>also function </a:t>
            </a:r>
            <a:r>
              <a:rPr lang="en-US" b="1" dirty="0">
                <a:solidFill>
                  <a:schemeClr val="tx2"/>
                </a:solidFill>
              </a:rPr>
              <a:t>in the </a:t>
            </a:r>
            <a:r>
              <a:rPr lang="en-US" b="1" u="sng" dirty="0">
                <a:solidFill>
                  <a:schemeClr val="tx2"/>
                </a:solidFill>
              </a:rPr>
              <a:t>absence of such a delegation</a:t>
            </a:r>
            <a:r>
              <a:rPr lang="en-US" b="1" dirty="0" smtClean="0">
                <a:solidFill>
                  <a:schemeClr val="tx2"/>
                </a:solidFill>
              </a:rPr>
              <a:t>.&gt;&gt; </a:t>
            </a:r>
          </a:p>
          <a:p>
            <a:endParaRPr lang="en-CA" dirty="0"/>
          </a:p>
          <a:p>
            <a:r>
              <a:rPr lang="en-CA" dirty="0" smtClean="0"/>
              <a:t>Let’s </a:t>
            </a:r>
            <a:r>
              <a:rPr lang="en-CA" dirty="0" smtClean="0"/>
              <a:t>make delegated “home” domains function without user configuration</a:t>
            </a:r>
            <a:r>
              <a:rPr lang="en-CA" dirty="0" smtClean="0"/>
              <a:t>!</a:t>
            </a:r>
            <a:endParaRPr lang="en-CA" dirty="0"/>
          </a:p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CIRA Labs - Secure IoT Home Gateway - 2017-11</a:t>
            </a:r>
            <a:endParaRPr lang="en-C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/>
          <a:lstStyle/>
          <a:p>
            <a:fld id="{624A311B-96C4-4FE5-83A7-015E307EE67E}" type="slidenum">
              <a:rPr lang="en-CA" smtClean="0"/>
              <a:pPr/>
              <a:t>11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312255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9692" y="485800"/>
            <a:ext cx="7426949" cy="1143000"/>
          </a:xfrm>
        </p:spPr>
        <p:txBody>
          <a:bodyPr>
            <a:normAutofit/>
          </a:bodyPr>
          <a:lstStyle/>
          <a:p>
            <a:r>
              <a:rPr lang="en-CA" b="1" dirty="0" smtClean="0"/>
              <a:t>The focus is on </a:t>
            </a:r>
            <a:r>
              <a:rPr lang="en-CA" b="1" dirty="0" err="1" smtClean="0"/>
              <a:t>AutomatioN</a:t>
            </a:r>
            <a:endParaRPr lang="en-US" b="1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CIRA Labs - Secure IoT Home Gateway - 2017-11</a:t>
            </a:r>
            <a:endParaRPr lang="en-CA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/>
          <a:lstStyle/>
          <a:p>
            <a:fld id="{624A311B-96C4-4FE5-83A7-015E307EE67E}" type="slidenum">
              <a:rPr lang="en-CA" smtClean="0"/>
              <a:pPr/>
              <a:t>12</a:t>
            </a:fld>
            <a:endParaRPr lang="en-CA"/>
          </a:p>
        </p:txBody>
      </p:sp>
      <p:sp>
        <p:nvSpPr>
          <p:cNvPr id="13" name="TextBox 12"/>
          <p:cNvSpPr txBox="1"/>
          <p:nvPr/>
        </p:nvSpPr>
        <p:spPr>
          <a:xfrm>
            <a:off x="4239699" y="2904885"/>
            <a:ext cx="64472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7200" b="1" dirty="0" smtClean="0"/>
              <a:t>+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207465" y="1548352"/>
            <a:ext cx="17176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2400" b="1" dirty="0" smtClean="0"/>
              <a:t>Registry </a:t>
            </a:r>
          </a:p>
          <a:p>
            <a:pPr algn="ctr"/>
            <a:r>
              <a:rPr lang="en-CA" sz="2400" b="1" dirty="0" smtClean="0"/>
              <a:t>Automation</a:t>
            </a:r>
            <a:endParaRPr lang="en-US" sz="24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6015107" y="1548352"/>
            <a:ext cx="219816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2400" b="1" dirty="0" smtClean="0"/>
              <a:t>Home Network </a:t>
            </a:r>
          </a:p>
          <a:p>
            <a:pPr algn="ctr"/>
            <a:r>
              <a:rPr lang="en-CA" sz="2400" b="1" dirty="0" smtClean="0"/>
              <a:t>Automation</a:t>
            </a:r>
            <a:endParaRPr lang="en-US" sz="2400" b="1" dirty="0"/>
          </a:p>
        </p:txBody>
      </p:sp>
      <p:pic>
        <p:nvPicPr>
          <p:cNvPr id="16" name="Content Placeholder 7"/>
          <p:cNvPicPr>
            <a:picLocks noGrp="1" noChangeAspect="1"/>
          </p:cNvPicPr>
          <p:nvPr>
            <p:ph idx="1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69975" y="2406583"/>
            <a:ext cx="3722505" cy="2642597"/>
          </a:xfr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1980" y="2524877"/>
            <a:ext cx="3389232" cy="2406008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3225759" y="5359859"/>
            <a:ext cx="271503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4400" b="1" dirty="0" smtClean="0"/>
              <a:t>Innovation</a:t>
            </a:r>
            <a:endParaRPr lang="en-CA" sz="6000" b="1" dirty="0" smtClean="0"/>
          </a:p>
        </p:txBody>
      </p:sp>
    </p:spTree>
    <p:extLst>
      <p:ext uri="{BB962C8B-B14F-4D97-AF65-F5344CB8AC3E}">
        <p14:creationId xmlns:p14="http://schemas.microsoft.com/office/powerpoint/2010/main" val="38924766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9572" y="476216"/>
            <a:ext cx="8136904" cy="2988788"/>
          </a:xfrm>
        </p:spPr>
        <p:txBody>
          <a:bodyPr>
            <a:noAutofit/>
          </a:bodyPr>
          <a:lstStyle/>
          <a:p>
            <a:r>
              <a:rPr lang="en-CA" dirty="0" smtClean="0"/>
              <a:t>Your local ccTLD will provision your domain, sign it with DNSSEC and establish a secure chain of trust to your </a:t>
            </a:r>
            <a:r>
              <a:rPr lang="en-CA" dirty="0" smtClean="0"/>
              <a:t>home </a:t>
            </a:r>
            <a:r>
              <a:rPr lang="en-CA" dirty="0" smtClean="0"/>
              <a:t>gateway, </a:t>
            </a:r>
            <a:r>
              <a:rPr lang="en-CA" dirty="0" smtClean="0">
                <a:solidFill>
                  <a:srgbClr val="000000"/>
                </a:solidFill>
              </a:rPr>
              <a:t>magically </a:t>
            </a:r>
            <a:r>
              <a:rPr lang="en-CA" dirty="0" err="1" smtClean="0"/>
              <a:t>solvI</a:t>
            </a:r>
            <a:r>
              <a:rPr lang="en-CA" dirty="0" err="1" smtClean="0"/>
              <a:t>NG</a:t>
            </a:r>
            <a:r>
              <a:rPr lang="en-CA" dirty="0" smtClean="0"/>
              <a:t> </a:t>
            </a:r>
            <a:r>
              <a:rPr lang="en-CA" dirty="0" smtClean="0"/>
              <a:t>all your worries and keeping your online family safe </a:t>
            </a:r>
            <a:r>
              <a:rPr lang="en-CA" dirty="0" smtClean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CIRA Labs - Secure IoT Home Gateway - 2017-11</a:t>
            </a:r>
            <a:endParaRPr lang="en-CA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/>
          <a:lstStyle/>
          <a:p>
            <a:fld id="{624A311B-96C4-4FE5-83A7-015E307EE67E}" type="slidenum">
              <a:rPr lang="en-CA" smtClean="0"/>
              <a:pPr/>
              <a:t>13</a:t>
            </a:fld>
            <a:endParaRPr lang="en-CA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03848" y="3594778"/>
            <a:ext cx="2724690" cy="2714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3149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 smtClean="0"/>
              <a:t>Remember, it’s an idea. </a:t>
            </a:r>
            <a:br>
              <a:rPr lang="en-CA" dirty="0" smtClean="0"/>
            </a:br>
            <a:r>
              <a:rPr lang="en-CA" dirty="0" smtClean="0"/>
              <a:t>So far it looks like this…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CIRA Labs - Secure IoT Home Gateway - 2017-11</a:t>
            </a:r>
            <a:endParaRPr lang="en-CA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/>
          <a:lstStyle/>
          <a:p>
            <a:fld id="{624A311B-96C4-4FE5-83A7-015E307EE67E}" type="slidenum">
              <a:rPr lang="en-CA" smtClean="0"/>
              <a:pPr/>
              <a:t>14</a:t>
            </a:fld>
            <a:endParaRPr lang="en-CA"/>
          </a:p>
        </p:txBody>
      </p:sp>
      <p:pic>
        <p:nvPicPr>
          <p:cNvPr id="5" name="Picture 6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971600" y="1844824"/>
            <a:ext cx="5472608" cy="430557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  <a:extLst/>
        </p:spPr>
      </p:pic>
      <p:sp>
        <p:nvSpPr>
          <p:cNvPr id="3" name="Cloud Callout 2"/>
          <p:cNvSpPr/>
          <p:nvPr/>
        </p:nvSpPr>
        <p:spPr>
          <a:xfrm>
            <a:off x="7164288" y="1340768"/>
            <a:ext cx="1979712" cy="2479074"/>
          </a:xfrm>
          <a:prstGeom prst="cloudCallout">
            <a:avLst>
              <a:gd name="adj1" fmla="val -69751"/>
              <a:gd name="adj2" fmla="val 79198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092280" y="1915668"/>
            <a:ext cx="205222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CA" dirty="0"/>
              <a:t>That’s</a:t>
            </a:r>
          </a:p>
          <a:p>
            <a:pPr algn="ctr"/>
            <a:r>
              <a:rPr lang="en-CA" dirty="0"/>
              <a:t>Supposed to be </a:t>
            </a:r>
          </a:p>
          <a:p>
            <a:pPr algn="ctr"/>
            <a:r>
              <a:rPr lang="en-CA" dirty="0"/>
              <a:t>a napkin</a:t>
            </a:r>
          </a:p>
          <a:p>
            <a:pPr algn="ctr"/>
            <a:r>
              <a:rPr lang="en-CA" dirty="0"/>
              <a:t>design</a:t>
            </a:r>
          </a:p>
          <a:p>
            <a:pPr algn="ctr"/>
            <a:r>
              <a:rPr lang="en-CA" dirty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08790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Step </a:t>
            </a:r>
            <a:r>
              <a:rPr lang="en-CA" dirty="0" smtClean="0"/>
              <a:t>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When you buy a home gateway, it comes bundled with a .CA home network domain</a:t>
            </a:r>
          </a:p>
          <a:p>
            <a:endParaRPr lang="en-CA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CIRA Labs - Secure IoT Home Gateway - 2017-11</a:t>
            </a:r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/>
          <a:lstStyle/>
          <a:p>
            <a:fld id="{624A311B-96C4-4FE5-83A7-015E307EE67E}" type="slidenum">
              <a:rPr lang="en-CA" smtClean="0"/>
              <a:pPr/>
              <a:t>15</a:t>
            </a:fld>
            <a:endParaRPr lang="en-CA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83512" y="3429000"/>
            <a:ext cx="1632717" cy="164360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51046" y="3222406"/>
            <a:ext cx="1947686" cy="193478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198340" y="3466524"/>
            <a:ext cx="74732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8800" b="1" dirty="0" smtClean="0"/>
              <a:t>+</a:t>
            </a:r>
            <a:endParaRPr lang="en-US" sz="88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4932040" y="5085184"/>
            <a:ext cx="20882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 smtClean="0"/>
              <a:t>RFID card</a:t>
            </a:r>
          </a:p>
          <a:p>
            <a:pPr algn="ctr"/>
            <a:r>
              <a:rPr lang="en-CA" dirty="0" smtClean="0"/>
              <a:t>(Code to activate provisioning and domain)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768244" y="3789040"/>
            <a:ext cx="23757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008000"/>
                </a:solidFill>
              </a:rPr>
              <a:t>A 2</a:t>
            </a:r>
            <a:r>
              <a:rPr lang="en-US" sz="1600" baseline="30000" dirty="0" smtClean="0">
                <a:solidFill>
                  <a:srgbClr val="008000"/>
                </a:solidFill>
              </a:rPr>
              <a:t>nd</a:t>
            </a:r>
            <a:r>
              <a:rPr lang="en-US" sz="1600" dirty="0" smtClean="0">
                <a:solidFill>
                  <a:srgbClr val="008000"/>
                </a:solidFill>
              </a:rPr>
              <a:t> or 3</a:t>
            </a:r>
            <a:r>
              <a:rPr lang="en-US" sz="1600" baseline="30000" dirty="0" smtClean="0">
                <a:solidFill>
                  <a:srgbClr val="008000"/>
                </a:solidFill>
              </a:rPr>
              <a:t>rd</a:t>
            </a:r>
            <a:r>
              <a:rPr lang="en-US" sz="1600" dirty="0" smtClean="0">
                <a:solidFill>
                  <a:srgbClr val="008000"/>
                </a:solidFill>
              </a:rPr>
              <a:t> level domain</a:t>
            </a:r>
          </a:p>
          <a:p>
            <a:r>
              <a:rPr lang="en-US" sz="1600" dirty="0" smtClean="0">
                <a:solidFill>
                  <a:srgbClr val="008000"/>
                </a:solidFill>
              </a:rPr>
              <a:t>i.e. </a:t>
            </a:r>
            <a:r>
              <a:rPr lang="en-US" sz="1600" dirty="0" err="1" smtClean="0">
                <a:solidFill>
                  <a:srgbClr val="008000"/>
                </a:solidFill>
              </a:rPr>
              <a:t>myhome.net.ca</a:t>
            </a:r>
            <a:endParaRPr lang="en-US" sz="1600" dirty="0" smtClean="0">
              <a:solidFill>
                <a:srgbClr val="008000"/>
              </a:solidFill>
            </a:endParaRPr>
          </a:p>
          <a:p>
            <a:r>
              <a:rPr lang="en-US" sz="1600" dirty="0" smtClean="0">
                <a:solidFill>
                  <a:srgbClr val="008000"/>
                </a:solidFill>
              </a:rPr>
              <a:t>i.e. </a:t>
            </a:r>
            <a:r>
              <a:rPr lang="en-US" sz="1600" dirty="0" err="1" smtClean="0">
                <a:solidFill>
                  <a:srgbClr val="008000"/>
                </a:solidFill>
              </a:rPr>
              <a:t>myhome.ca</a:t>
            </a:r>
            <a:endParaRPr lang="en-US" sz="1600" dirty="0">
              <a:solidFill>
                <a:srgbClr val="008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90249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Step </a:t>
            </a:r>
            <a:r>
              <a:rPr lang="en-CA" dirty="0" smtClean="0"/>
              <a:t>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Then you follow the provisioning instructions</a:t>
            </a:r>
          </a:p>
          <a:p>
            <a:pPr lvl="1"/>
            <a:r>
              <a:rPr lang="en-CA" dirty="0" smtClean="0"/>
              <a:t>Install &amp; open the CIRA Home Gateway app</a:t>
            </a:r>
          </a:p>
          <a:p>
            <a:pPr lvl="1"/>
            <a:r>
              <a:rPr lang="en-CA" dirty="0" smtClean="0"/>
              <a:t>Turn on the Home </a:t>
            </a:r>
            <a:r>
              <a:rPr lang="en-CA" dirty="0"/>
              <a:t>G</a:t>
            </a:r>
            <a:r>
              <a:rPr lang="en-CA" dirty="0" smtClean="0"/>
              <a:t>ateway</a:t>
            </a:r>
          </a:p>
          <a:p>
            <a:pPr lvl="1"/>
            <a:r>
              <a:rPr lang="en-CA" dirty="0" smtClean="0"/>
              <a:t>“TAP” your mobile to discover the home gateway</a:t>
            </a:r>
          </a:p>
          <a:p>
            <a:pPr lvl="1"/>
            <a:r>
              <a:rPr lang="en-CA" dirty="0" smtClean="0"/>
              <a:t>Pick a domain </a:t>
            </a:r>
            <a:r>
              <a:rPr lang="en-CA" dirty="0" smtClean="0"/>
              <a:t>name, 2</a:t>
            </a:r>
            <a:r>
              <a:rPr lang="en-CA" baseline="30000" dirty="0" smtClean="0"/>
              <a:t>nd</a:t>
            </a:r>
            <a:r>
              <a:rPr lang="en-CA" dirty="0" smtClean="0"/>
              <a:t> or 3</a:t>
            </a:r>
            <a:r>
              <a:rPr lang="en-CA" baseline="30000" dirty="0" smtClean="0"/>
              <a:t>rd</a:t>
            </a:r>
            <a:r>
              <a:rPr lang="en-CA" dirty="0" smtClean="0"/>
              <a:t> level domain name</a:t>
            </a:r>
            <a:endParaRPr lang="en-CA" dirty="0" smtClean="0"/>
          </a:p>
          <a:p>
            <a:pPr lvl="1"/>
            <a:r>
              <a:rPr lang="en-CA" dirty="0" smtClean="0"/>
              <a:t>Enter the secret code (“TAP” RFID card)</a:t>
            </a:r>
          </a:p>
          <a:p>
            <a:pPr lvl="1"/>
            <a:r>
              <a:rPr lang="en-CA" dirty="0" smtClean="0"/>
              <a:t>Home Gateway ready for configuration</a:t>
            </a:r>
          </a:p>
          <a:p>
            <a:pPr lvl="1"/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CIRA Labs - Secure IoT Home Gateway - 2017-11</a:t>
            </a:r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/>
          <a:lstStyle/>
          <a:p>
            <a:fld id="{624A311B-96C4-4FE5-83A7-015E307EE67E}" type="slidenum">
              <a:rPr lang="en-CA" smtClean="0"/>
              <a:pPr/>
              <a:t>16</a:t>
            </a:fld>
            <a:endParaRPr lang="en-CA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84003" y="5090908"/>
            <a:ext cx="936584" cy="93038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087724" y="5282044"/>
            <a:ext cx="57486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800" b="1" dirty="0" err="1">
                <a:latin typeface="Verdana" charset="0"/>
                <a:ea typeface="Verdana" charset="0"/>
                <a:cs typeface="Verdana" charset="0"/>
              </a:rPr>
              <a:t>m</a:t>
            </a:r>
            <a:r>
              <a:rPr lang="en-CA" sz="2800" b="1" dirty="0" err="1" smtClean="0">
                <a:latin typeface="Verdana" charset="0"/>
                <a:ea typeface="Verdana" charset="0"/>
                <a:cs typeface="Verdana" charset="0"/>
              </a:rPr>
              <a:t>yhome.ca</a:t>
            </a:r>
            <a:r>
              <a:rPr lang="en-CA" sz="2800" b="1" dirty="0" smtClean="0">
                <a:latin typeface="Verdana" charset="0"/>
                <a:ea typeface="Verdana" charset="0"/>
                <a:cs typeface="Verdana" charset="0"/>
              </a:rPr>
              <a:t>	</a:t>
            </a:r>
            <a:r>
              <a:rPr lang="en-CA" sz="2800" b="1" dirty="0" smtClean="0">
                <a:latin typeface="Verdana" charset="0"/>
                <a:ea typeface="Verdana" charset="0"/>
                <a:cs typeface="Verdana" charset="0"/>
              </a:rPr>
              <a:t>		code</a:t>
            </a:r>
            <a:endParaRPr lang="en-US" sz="2800" dirty="0"/>
          </a:p>
        </p:txBody>
      </p:sp>
      <p:sp>
        <p:nvSpPr>
          <p:cNvPr id="8" name="TextBox 7"/>
          <p:cNvSpPr txBox="1"/>
          <p:nvPr/>
        </p:nvSpPr>
        <p:spPr>
          <a:xfrm>
            <a:off x="4712540" y="4797152"/>
            <a:ext cx="74732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8800" b="1" dirty="0" smtClean="0"/>
              <a:t>+</a:t>
            </a:r>
            <a:endParaRPr lang="en-US" sz="8800" b="1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512" y="3717032"/>
            <a:ext cx="732775" cy="72792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751" r="8538"/>
          <a:stretch/>
        </p:blipFill>
        <p:spPr>
          <a:xfrm>
            <a:off x="946436" y="4474623"/>
            <a:ext cx="349291" cy="446508"/>
          </a:xfrm>
          <a:prstGeom prst="rect">
            <a:avLst/>
          </a:prstGeom>
          <a:noFill/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5" cstate="screen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hotocopy/>
                    </a14:imgEffect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48010" r="18628" b="63549"/>
          <a:stretch/>
        </p:blipFill>
        <p:spPr>
          <a:xfrm flipH="1">
            <a:off x="858397" y="4179237"/>
            <a:ext cx="317506" cy="34690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 cstate="screen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77299" y="2314249"/>
            <a:ext cx="647502" cy="64750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63751" y="1812534"/>
            <a:ext cx="732775" cy="727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2994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Step 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 smtClean="0"/>
              <a:t>Automated Backend Provisioning @ CIRA</a:t>
            </a:r>
          </a:p>
          <a:p>
            <a:pPr lvl="1"/>
            <a:r>
              <a:rPr lang="en-CA" dirty="0" smtClean="0"/>
              <a:t>CIRA creates the .CA domain name in the registry</a:t>
            </a:r>
          </a:p>
          <a:p>
            <a:pPr lvl="1"/>
            <a:r>
              <a:rPr lang="en-CA" dirty="0" smtClean="0"/>
              <a:t>CIRA signs the .CA domain with DNSSEC</a:t>
            </a:r>
          </a:p>
          <a:p>
            <a:pPr lvl="1"/>
            <a:r>
              <a:rPr lang="en-CA" dirty="0" smtClean="0"/>
              <a:t>CIRA is primary for the external DNS view of the .CA domain</a:t>
            </a:r>
          </a:p>
          <a:p>
            <a:pPr lvl="1"/>
            <a:r>
              <a:rPr lang="en-CA" dirty="0" smtClean="0"/>
              <a:t>CIRA provides secondary DNS to the .CA domain</a:t>
            </a:r>
            <a:endParaRPr lang="en-CA" dirty="0"/>
          </a:p>
          <a:p>
            <a:endParaRPr lang="en-CA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CIRA Labs - Secure IoT Home Gateway - 2017-11</a:t>
            </a:r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/>
          <a:lstStyle/>
          <a:p>
            <a:fld id="{624A311B-96C4-4FE5-83A7-015E307EE67E}" type="slidenum">
              <a:rPr lang="en-CA" smtClean="0"/>
              <a:pPr/>
              <a:t>17</a:t>
            </a:fld>
            <a:endParaRPr lang="en-CA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63688" y="4772107"/>
            <a:ext cx="920576" cy="92057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907928" y="4509120"/>
            <a:ext cx="74732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8800" b="1" dirty="0" smtClean="0"/>
              <a:t>+</a:t>
            </a:r>
            <a:endParaRPr lang="en-US" sz="8800" b="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72382" y="4750318"/>
            <a:ext cx="951412" cy="96415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311748" y="4509120"/>
            <a:ext cx="74732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8800" b="1" dirty="0" smtClean="0"/>
              <a:t>+</a:t>
            </a:r>
            <a:endParaRPr lang="en-US" sz="8800" b="1" dirty="0"/>
          </a:p>
        </p:txBody>
      </p:sp>
      <p:grpSp>
        <p:nvGrpSpPr>
          <p:cNvPr id="12" name="Group 11"/>
          <p:cNvGrpSpPr/>
          <p:nvPr/>
        </p:nvGrpSpPr>
        <p:grpSpPr>
          <a:xfrm>
            <a:off x="6305381" y="4797152"/>
            <a:ext cx="920958" cy="1466806"/>
            <a:chOff x="6529293" y="4696757"/>
            <a:chExt cx="920958" cy="1466806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529484" y="4696757"/>
              <a:ext cx="920576" cy="914479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6529293" y="5517232"/>
              <a:ext cx="92095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CA" dirty="0" smtClean="0"/>
                <a:t>DNSSEC</a:t>
              </a:r>
            </a:p>
            <a:p>
              <a:pPr algn="ctr"/>
              <a:r>
                <a:rPr lang="en-CA" dirty="0" smtClean="0"/>
                <a:t>(Keys)</a:t>
              </a:r>
              <a:endParaRPr lang="en-US" dirty="0"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3923928" y="5667638"/>
            <a:ext cx="11464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dirty="0" smtClean="0"/>
              <a:t>EXTERNAL</a:t>
            </a:r>
          </a:p>
          <a:p>
            <a:pPr algn="ctr"/>
            <a:r>
              <a:rPr lang="en-CA" dirty="0" smtClean="0"/>
              <a:t>(Internet)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776565" y="5661248"/>
            <a:ext cx="10312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dirty="0" smtClean="0"/>
              <a:t>.CA</a:t>
            </a:r>
            <a:endParaRPr lang="en-CA" dirty="0" smtClean="0"/>
          </a:p>
          <a:p>
            <a:pPr algn="ctr"/>
            <a:r>
              <a:rPr lang="en-CA" dirty="0" smtClean="0"/>
              <a:t>Registry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74363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Step 4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 smtClean="0"/>
              <a:t>Automated Home Gateway provisioning</a:t>
            </a:r>
          </a:p>
          <a:p>
            <a:pPr lvl="1"/>
            <a:r>
              <a:rPr lang="en-CA" dirty="0" smtClean="0"/>
              <a:t>Establish secure connection to Home Gateway</a:t>
            </a:r>
          </a:p>
          <a:p>
            <a:pPr lvl="1"/>
            <a:r>
              <a:rPr lang="en-CA" dirty="0" smtClean="0"/>
              <a:t>Securely send private DNSSEC key to Home Gateway, setup internal DNS and DNSSEC</a:t>
            </a:r>
          </a:p>
          <a:p>
            <a:pPr lvl="1"/>
            <a:r>
              <a:rPr lang="en-CA" dirty="0" smtClean="0"/>
              <a:t>Configure Home </a:t>
            </a:r>
            <a:r>
              <a:rPr lang="en-CA" dirty="0"/>
              <a:t>G</a:t>
            </a:r>
            <a:r>
              <a:rPr lang="en-CA" dirty="0" smtClean="0"/>
              <a:t>ateway for DNS integration with registry (à la dynamic DNS) for external services</a:t>
            </a:r>
          </a:p>
          <a:p>
            <a:pPr lvl="1"/>
            <a:endParaRPr lang="en-CA" dirty="0" smtClean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CIRA Labs - Secure IoT Home Gateway - 2017-11</a:t>
            </a:r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/>
          <a:lstStyle/>
          <a:p>
            <a:fld id="{624A311B-96C4-4FE5-83A7-015E307EE67E}" type="slidenum">
              <a:rPr lang="en-CA" smtClean="0"/>
              <a:pPr/>
              <a:t>18</a:t>
            </a:fld>
            <a:endParaRPr lang="en-CA" dirty="0"/>
          </a:p>
        </p:txBody>
      </p:sp>
      <p:sp>
        <p:nvSpPr>
          <p:cNvPr id="7" name="TextBox 6"/>
          <p:cNvSpPr txBox="1"/>
          <p:nvPr/>
        </p:nvSpPr>
        <p:spPr>
          <a:xfrm>
            <a:off x="1828890" y="4362987"/>
            <a:ext cx="74732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8800" b="1" dirty="0" smtClean="0"/>
              <a:t>+</a:t>
            </a:r>
            <a:endParaRPr lang="en-US" sz="8800" b="1" dirty="0"/>
          </a:p>
        </p:txBody>
      </p:sp>
      <p:grpSp>
        <p:nvGrpSpPr>
          <p:cNvPr id="8" name="Group 7"/>
          <p:cNvGrpSpPr/>
          <p:nvPr/>
        </p:nvGrpSpPr>
        <p:grpSpPr>
          <a:xfrm>
            <a:off x="2822523" y="4352859"/>
            <a:ext cx="920958" cy="1466806"/>
            <a:chOff x="6529293" y="4696757"/>
            <a:chExt cx="920958" cy="1466806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529484" y="4696757"/>
              <a:ext cx="920576" cy="914479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6529293" y="5517232"/>
              <a:ext cx="92095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CA" dirty="0" smtClean="0"/>
                <a:t>DNSSEC</a:t>
              </a:r>
            </a:p>
            <a:p>
              <a:pPr algn="ctr"/>
              <a:r>
                <a:rPr lang="en-CA" dirty="0" smtClean="0"/>
                <a:t>(Keys)</a:t>
              </a:r>
              <a:endParaRPr lang="en-US" dirty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389524" y="4435882"/>
            <a:ext cx="1152480" cy="1612226"/>
            <a:chOff x="317516" y="4193038"/>
            <a:chExt cx="1152480" cy="1612226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7516" y="4193038"/>
              <a:ext cx="951412" cy="964154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323528" y="5158933"/>
              <a:ext cx="114646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CA" dirty="0" smtClean="0"/>
                <a:t>EXTERNAL</a:t>
              </a:r>
            </a:p>
            <a:p>
              <a:pPr algn="ctr"/>
              <a:r>
                <a:rPr lang="en-CA" dirty="0" smtClean="0"/>
                <a:t>(Internet)</a:t>
              </a:r>
              <a:endParaRPr lang="en-US" dirty="0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3851920" y="4701542"/>
            <a:ext cx="129073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400" b="1" dirty="0" smtClean="0">
                <a:sym typeface="Wingdings" panose="05000000000000000000" pitchFamily="2" charset="2"/>
              </a:rPr>
              <a:t></a:t>
            </a:r>
            <a:endParaRPr lang="en-US" sz="4400" b="1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92080" y="4293096"/>
            <a:ext cx="1186808" cy="1178948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6488976" y="4362987"/>
            <a:ext cx="74732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8800" b="1" dirty="0" smtClean="0"/>
              <a:t>+</a:t>
            </a:r>
            <a:endParaRPr lang="en-US" sz="8800" b="1" dirty="0"/>
          </a:p>
        </p:txBody>
      </p:sp>
      <p:grpSp>
        <p:nvGrpSpPr>
          <p:cNvPr id="21" name="Group 20"/>
          <p:cNvGrpSpPr/>
          <p:nvPr/>
        </p:nvGrpSpPr>
        <p:grpSpPr>
          <a:xfrm>
            <a:off x="7210610" y="4391924"/>
            <a:ext cx="1753878" cy="1635659"/>
            <a:chOff x="7066594" y="4385629"/>
            <a:chExt cx="1753878" cy="1635659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72430" y="4385629"/>
              <a:ext cx="951412" cy="964154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7066594" y="5374957"/>
              <a:ext cx="175387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CA" dirty="0" smtClean="0"/>
                <a:t>INTERNAL</a:t>
              </a:r>
            </a:p>
            <a:p>
              <a:pPr algn="ctr"/>
              <a:r>
                <a:rPr lang="en-CA" dirty="0" smtClean="0"/>
                <a:t>(Home Network)</a:t>
              </a:r>
              <a:endParaRPr lang="en-US" dirty="0"/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146061" y="4941248"/>
              <a:ext cx="434930" cy="432049"/>
            </a:xfrm>
            <a:prstGeom prst="rect">
              <a:avLst/>
            </a:prstGeom>
          </p:spPr>
        </p:pic>
      </p:grpSp>
      <p:sp>
        <p:nvSpPr>
          <p:cNvPr id="23" name="Freeform 22"/>
          <p:cNvSpPr/>
          <p:nvPr/>
        </p:nvSpPr>
        <p:spPr>
          <a:xfrm>
            <a:off x="1444935" y="5544052"/>
            <a:ext cx="6104708" cy="745377"/>
          </a:xfrm>
          <a:custGeom>
            <a:avLst/>
            <a:gdLst>
              <a:gd name="connsiteX0" fmla="*/ 0 w 6104708"/>
              <a:gd name="connsiteY0" fmla="*/ 269966 h 745377"/>
              <a:gd name="connsiteX1" fmla="*/ 3204754 w 6104708"/>
              <a:gd name="connsiteY1" fmla="*/ 740228 h 745377"/>
              <a:gd name="connsiteX2" fmla="*/ 6104708 w 6104708"/>
              <a:gd name="connsiteY2" fmla="*/ 0 h 745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104708" h="745377">
                <a:moveTo>
                  <a:pt x="0" y="269966"/>
                </a:moveTo>
                <a:cubicBezTo>
                  <a:pt x="1093651" y="527594"/>
                  <a:pt x="2187303" y="785222"/>
                  <a:pt x="3204754" y="740228"/>
                </a:cubicBezTo>
                <a:cubicBezTo>
                  <a:pt x="4222205" y="695234"/>
                  <a:pt x="5621382" y="233680"/>
                  <a:pt x="6104708" y="0"/>
                </a:cubicBezTo>
              </a:path>
            </a:pathLst>
          </a:custGeom>
          <a:ln w="9525" cap="flat" cmpd="sng" algn="ctr">
            <a:solidFill>
              <a:schemeClr val="accent2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b"/>
          <a:lstStyle/>
          <a:p>
            <a:pPr algn="ctr"/>
            <a:r>
              <a:rPr lang="en-CA" dirty="0">
                <a:solidFill>
                  <a:schemeClr val="accent2">
                    <a:lumMod val="75000"/>
                  </a:schemeClr>
                </a:solidFill>
              </a:rPr>
              <a:t>Dynamic DNS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26877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Step 5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Setup secure home network infrastructure</a:t>
            </a:r>
          </a:p>
          <a:p>
            <a:pPr lvl="1"/>
            <a:r>
              <a:rPr lang="en-CA" dirty="0" smtClean="0"/>
              <a:t>Using your trusted mobile &amp; the app, “TAP” the Home </a:t>
            </a:r>
            <a:r>
              <a:rPr lang="en-CA" dirty="0"/>
              <a:t>G</a:t>
            </a:r>
            <a:r>
              <a:rPr lang="en-CA" dirty="0" smtClean="0"/>
              <a:t>ateway to:</a:t>
            </a:r>
          </a:p>
          <a:p>
            <a:pPr lvl="2"/>
            <a:r>
              <a:rPr lang="en-CA" dirty="0" smtClean="0"/>
              <a:t>Learn the WIFI password</a:t>
            </a:r>
          </a:p>
          <a:p>
            <a:pPr lvl="2"/>
            <a:r>
              <a:rPr lang="en-CA" dirty="0" smtClean="0"/>
              <a:t>Get the IPSec </a:t>
            </a:r>
            <a:r>
              <a:rPr lang="en-CA" dirty="0" smtClean="0"/>
              <a:t>password and keys to </a:t>
            </a:r>
            <a:r>
              <a:rPr lang="en-CA" dirty="0" smtClean="0"/>
              <a:t>VPN in your home network</a:t>
            </a:r>
          </a:p>
          <a:p>
            <a:pPr lvl="1"/>
            <a:r>
              <a:rPr lang="en-CA" dirty="0" smtClean="0"/>
              <a:t>Use your mobile and “TAP” all your </a:t>
            </a:r>
            <a:r>
              <a:rPr lang="en-CA" dirty="0" err="1" smtClean="0"/>
              <a:t>IoT</a:t>
            </a:r>
            <a:r>
              <a:rPr lang="en-CA" dirty="0" smtClean="0"/>
              <a:t> devices to add on your home WIFI network, easy </a:t>
            </a:r>
            <a:r>
              <a:rPr lang="en-CA" dirty="0" err="1" smtClean="0"/>
              <a:t>peasy</a:t>
            </a:r>
            <a:r>
              <a:rPr lang="en-CA" dirty="0" smtClean="0"/>
              <a:t> </a:t>
            </a:r>
            <a:r>
              <a:rPr lang="en-CA" dirty="0" smtClean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CIRA Labs - Secure IoT Home Gateway - 2017-11</a:t>
            </a:r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/>
          <a:lstStyle/>
          <a:p>
            <a:fld id="{624A311B-96C4-4FE5-83A7-015E307EE67E}" type="slidenum">
              <a:rPr lang="en-CA" smtClean="0"/>
              <a:pPr/>
              <a:t>19</a:t>
            </a:fld>
            <a:endParaRPr lang="en-CA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screen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59632" y="5514891"/>
            <a:ext cx="647502" cy="64750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46084" y="5013176"/>
            <a:ext cx="732775" cy="72792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 cstate="screen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01600" y="5514891"/>
            <a:ext cx="647502" cy="64750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39538" y="5013176"/>
            <a:ext cx="859008" cy="85331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 cstate="screen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85569" y="5514891"/>
            <a:ext cx="647502" cy="64750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 cstate="screen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37490" y="5514891"/>
            <a:ext cx="647502" cy="647502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5292080" y="5013176"/>
            <a:ext cx="577672" cy="675275"/>
            <a:chOff x="5233647" y="4987735"/>
            <a:chExt cx="920576" cy="1113149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233647" y="5180308"/>
              <a:ext cx="920576" cy="920576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4208" b="49915"/>
            <a:stretch/>
          </p:blipFill>
          <p:spPr>
            <a:xfrm>
              <a:off x="5589528" y="4987735"/>
              <a:ext cx="419020" cy="275059"/>
            </a:xfrm>
            <a:prstGeom prst="rect">
              <a:avLst/>
            </a:prstGeom>
          </p:spPr>
        </p:pic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7" cstate="screen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47592" y="5181309"/>
            <a:ext cx="633391" cy="46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6939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 smtClean="0"/>
              <a:t>Today’s Home Network &amp; </a:t>
            </a:r>
            <a:r>
              <a:rPr lang="en-CA" dirty="0" err="1" smtClean="0"/>
              <a:t>IoT</a:t>
            </a:r>
            <a:r>
              <a:rPr lang="en-CA" dirty="0" smtClean="0"/>
              <a:t> implementation are disparate,</a:t>
            </a:r>
            <a:br>
              <a:rPr lang="en-CA" dirty="0" smtClean="0"/>
            </a:br>
            <a:r>
              <a:rPr lang="en-CA" dirty="0" smtClean="0">
                <a:solidFill>
                  <a:schemeClr val="tx1"/>
                </a:solidFill>
              </a:rPr>
              <a:t>kind of scary </a:t>
            </a:r>
            <a:r>
              <a:rPr lang="en-CA" dirty="0" smtClean="0"/>
              <a:t>&amp; need structure!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075" b="7075"/>
          <a:stretch>
            <a:fillRect/>
          </a:stretch>
        </p:blipFill>
        <p:spPr>
          <a:xfrm>
            <a:off x="1311701" y="1801778"/>
            <a:ext cx="6536663" cy="4525963"/>
          </a:xfrm>
        </p:spPr>
      </p:pic>
      <p:sp>
        <p:nvSpPr>
          <p:cNvPr id="15" name="Footer Placeholder 1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CIRA Labs - Secure IoT Home Gateway - 2017-11</a:t>
            </a:r>
            <a:endParaRPr lang="en-CA" dirty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/>
          <a:lstStyle/>
          <a:p>
            <a:fld id="{624A311B-96C4-4FE5-83A7-015E307EE67E}" type="slidenum">
              <a:rPr lang="en-CA" smtClean="0"/>
              <a:pPr/>
              <a:t>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031728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ounded Rectangle 23"/>
          <p:cNvSpPr/>
          <p:nvPr/>
        </p:nvSpPr>
        <p:spPr>
          <a:xfrm>
            <a:off x="1562578" y="1484784"/>
            <a:ext cx="6121958" cy="2015654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High Level </a:t>
            </a:r>
            <a:r>
              <a:rPr lang="en-CA" dirty="0" smtClean="0"/>
              <a:t>BACKEND Architecture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CIRA Labs - Secure IoT Home Gateway - 2017-11</a:t>
            </a:r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/>
          <a:lstStyle/>
          <a:p>
            <a:fld id="{624A311B-96C4-4FE5-83A7-015E307EE67E}" type="slidenum">
              <a:rPr lang="en-CA" smtClean="0"/>
              <a:pPr/>
              <a:t>20</a:t>
            </a:fld>
            <a:endParaRPr lang="en-CA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39952" y="2780928"/>
            <a:ext cx="796795" cy="79151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408293" y="2202382"/>
            <a:ext cx="23937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b="1" dirty="0" err="1" smtClean="0">
                <a:latin typeface="Verdana" charset="0"/>
                <a:ea typeface="Verdana" charset="0"/>
                <a:cs typeface="Verdana" charset="0"/>
              </a:rPr>
              <a:t>OpenWrt</a:t>
            </a:r>
            <a:endParaRPr lang="en-CA" b="1" dirty="0" smtClean="0">
              <a:latin typeface="Verdana" charset="0"/>
              <a:ea typeface="Verdana" charset="0"/>
              <a:cs typeface="Verdana" charset="0"/>
            </a:endParaRPr>
          </a:p>
          <a:p>
            <a:pPr algn="ctr"/>
            <a:r>
              <a:rPr lang="en-CA" b="1" dirty="0" smtClean="0">
                <a:latin typeface="Verdana" charset="0"/>
                <a:ea typeface="Verdana" charset="0"/>
                <a:cs typeface="Verdana" charset="0"/>
              </a:rPr>
              <a:t>Home Gateway 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331640" y="1052736"/>
            <a:ext cx="6480720" cy="2664296"/>
          </a:xfrm>
          <a:prstGeom prst="rect">
            <a:avLst/>
          </a:prstGeom>
          <a:noFill/>
          <a:ln>
            <a:solidFill>
              <a:srgbClr val="7321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CA" b="1" dirty="0" smtClean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rPr>
              <a:t>Internet Home Network Trust</a:t>
            </a:r>
            <a:endParaRPr lang="en-US" b="1" dirty="0">
              <a:solidFill>
                <a:schemeClr val="tx1"/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1846334" y="1484784"/>
            <a:ext cx="5461970" cy="764981"/>
            <a:chOff x="-127228" y="4838077"/>
            <a:chExt cx="8418714" cy="1195635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580918" y="4982195"/>
              <a:ext cx="914479" cy="914479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78412" y="4979146"/>
              <a:ext cx="914479" cy="914479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-127228" y="4960284"/>
              <a:ext cx="914479" cy="920576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851954" y="5030649"/>
              <a:ext cx="920576" cy="920576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492891" y="5113136"/>
              <a:ext cx="914479" cy="920576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8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309830" y="4976098"/>
              <a:ext cx="920576" cy="920576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9" cstate="screen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57439" y="5188555"/>
              <a:ext cx="827865" cy="604766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367086" y="5113136"/>
              <a:ext cx="924400" cy="606808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28924" y="4960284"/>
              <a:ext cx="920576" cy="920576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 rotWithShape="1">
            <a:blip r:embed="rId1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4208" b="49915"/>
            <a:stretch/>
          </p:blipFill>
          <p:spPr>
            <a:xfrm>
              <a:off x="4205381" y="4838077"/>
              <a:ext cx="419020" cy="275059"/>
            </a:xfrm>
            <a:prstGeom prst="rect">
              <a:avLst/>
            </a:prstGeom>
          </p:spPr>
        </p:pic>
        <p:pic>
          <p:nvPicPr>
            <p:cNvPr id="46" name="Picture 45"/>
            <p:cNvPicPr>
              <a:picLocks noChangeAspect="1"/>
            </p:cNvPicPr>
            <p:nvPr/>
          </p:nvPicPr>
          <p:blipFill rotWithShape="1">
            <a:blip r:embed="rId1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4208" b="49915"/>
            <a:stretch/>
          </p:blipFill>
          <p:spPr>
            <a:xfrm>
              <a:off x="4829982" y="4888436"/>
              <a:ext cx="419021" cy="275059"/>
            </a:xfrm>
            <a:prstGeom prst="rect">
              <a:avLst/>
            </a:prstGeom>
          </p:spPr>
        </p:pic>
      </p:grpSp>
      <p:sp>
        <p:nvSpPr>
          <p:cNvPr id="21" name="Rectangle 20"/>
          <p:cNvSpPr/>
          <p:nvPr/>
        </p:nvSpPr>
        <p:spPr>
          <a:xfrm>
            <a:off x="2010110" y="4658052"/>
            <a:ext cx="5123779" cy="1698298"/>
          </a:xfrm>
          <a:prstGeom prst="rect">
            <a:avLst/>
          </a:prstGeom>
          <a:noFill/>
          <a:ln>
            <a:solidFill>
              <a:srgbClr val="7321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CA" b="1" dirty="0" smtClean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rPr>
              <a:t>Home Network Registry</a:t>
            </a:r>
            <a:endParaRPr lang="en-US" b="1" dirty="0">
              <a:solidFill>
                <a:schemeClr val="tx1"/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13" cstate="screen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73227" y="2713729"/>
            <a:ext cx="454244" cy="451235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5663048" y="2298938"/>
            <a:ext cx="178927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000" b="1" dirty="0" smtClean="0">
                <a:latin typeface="Verdana" charset="0"/>
                <a:ea typeface="Verdana" charset="0"/>
                <a:cs typeface="Verdana" charset="0"/>
              </a:rPr>
              <a:t>Internal DNS/DNSSEC</a:t>
            </a:r>
          </a:p>
          <a:p>
            <a:pPr algn="ctr"/>
            <a:r>
              <a:rPr lang="en-CA" sz="1000" b="1" dirty="0" smtClean="0">
                <a:latin typeface="Verdana" charset="0"/>
                <a:ea typeface="Verdana" charset="0"/>
                <a:cs typeface="Verdana" charset="0"/>
              </a:rPr>
              <a:t>External IPSEC</a:t>
            </a:r>
          </a:p>
          <a:p>
            <a:pPr algn="ctr"/>
            <a:r>
              <a:rPr lang="en-CA" sz="1000" b="1" dirty="0" smtClean="0">
                <a:latin typeface="Verdana" charset="0"/>
                <a:ea typeface="Verdana" charset="0"/>
                <a:cs typeface="Verdana" charset="0"/>
              </a:rPr>
              <a:t>D-Zone firewall</a:t>
            </a:r>
            <a:endParaRPr lang="en-US" sz="1000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24420" y="3684533"/>
            <a:ext cx="1046421" cy="1046421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5" cstate="screen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3306" y="2466480"/>
            <a:ext cx="670600" cy="679581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2242972" y="3183867"/>
            <a:ext cx="11769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200" b="1" dirty="0" err="1" smtClean="0">
                <a:latin typeface="Verdana" charset="0"/>
                <a:ea typeface="Verdana" charset="0"/>
                <a:cs typeface="Verdana" charset="0"/>
              </a:rPr>
              <a:t>myhome.ca</a:t>
            </a:r>
            <a:endParaRPr lang="en-US" sz="1200" dirty="0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84047" y="5379145"/>
            <a:ext cx="577490" cy="573665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85559" y="5379145"/>
            <a:ext cx="596785" cy="596785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8" cstate="screen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15012" y="5425150"/>
            <a:ext cx="517204" cy="524130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5499288" y="4869160"/>
            <a:ext cx="1544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b="1" dirty="0" smtClean="0">
                <a:latin typeface="Verdana" charset="0"/>
                <a:ea typeface="Verdana" charset="0"/>
                <a:cs typeface="Verdana" charset="0"/>
              </a:rPr>
              <a:t>Home Gateway </a:t>
            </a:r>
          </a:p>
          <a:p>
            <a:pPr algn="ctr"/>
            <a:r>
              <a:rPr lang="en-CA" sz="1200" b="1" dirty="0" smtClean="0">
                <a:latin typeface="Verdana" charset="0"/>
                <a:ea typeface="Verdana" charset="0"/>
                <a:cs typeface="Verdana" charset="0"/>
              </a:rPr>
              <a:t>Provisioning</a:t>
            </a:r>
            <a:endParaRPr lang="en-US" sz="1200" dirty="0"/>
          </a:p>
        </p:txBody>
      </p:sp>
      <p:sp>
        <p:nvSpPr>
          <p:cNvPr id="34" name="TextBox 33"/>
          <p:cNvSpPr txBox="1"/>
          <p:nvPr/>
        </p:nvSpPr>
        <p:spPr>
          <a:xfrm>
            <a:off x="4139952" y="4869160"/>
            <a:ext cx="13394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200" b="1" dirty="0" smtClean="0">
                <a:latin typeface="Verdana" charset="0"/>
                <a:ea typeface="Verdana" charset="0"/>
                <a:cs typeface="Verdana" charset="0"/>
              </a:rPr>
              <a:t>.CA home domain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2627784" y="4725144"/>
            <a:ext cx="13966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200" b="1" dirty="0" smtClean="0">
                <a:latin typeface="Verdana" charset="0"/>
                <a:ea typeface="Verdana" charset="0"/>
                <a:cs typeface="Verdana" charset="0"/>
              </a:rPr>
              <a:t>Primary DNS</a:t>
            </a:r>
          </a:p>
          <a:p>
            <a:pPr algn="ctr"/>
            <a:r>
              <a:rPr lang="en-CA" sz="1200" b="1" dirty="0" smtClean="0">
                <a:latin typeface="Verdana" charset="0"/>
                <a:ea typeface="Verdana" charset="0"/>
                <a:cs typeface="Verdana" charset="0"/>
              </a:rPr>
              <a:t>.CA home domain</a:t>
            </a:r>
            <a:endParaRPr lang="en-US" sz="1200" dirty="0"/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19" cstate="screen">
            <a:duotone>
              <a:prstClr val="black"/>
              <a:schemeClr val="bg1">
                <a:lumMod val="50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28680" y="5576199"/>
            <a:ext cx="375568" cy="373081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21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05291" y="1591240"/>
            <a:ext cx="655047" cy="650709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8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0364" y="3913245"/>
            <a:ext cx="597260" cy="588995"/>
          </a:xfrm>
          <a:prstGeom prst="rect">
            <a:avLst/>
          </a:prstGeom>
        </p:spPr>
      </p:pic>
      <p:sp>
        <p:nvSpPr>
          <p:cNvPr id="48" name="TextBox 47"/>
          <p:cNvSpPr txBox="1"/>
          <p:nvPr/>
        </p:nvSpPr>
        <p:spPr>
          <a:xfrm>
            <a:off x="7479866" y="5507201"/>
            <a:ext cx="15824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b="1" dirty="0" smtClean="0">
                <a:solidFill>
                  <a:srgbClr val="002060"/>
                </a:solidFill>
                <a:latin typeface="Verdana" charset="0"/>
                <a:ea typeface="Verdana" charset="0"/>
                <a:cs typeface="Verdana" charset="0"/>
              </a:rPr>
              <a:t>IPv6 </a:t>
            </a:r>
            <a:r>
              <a:rPr lang="en-CA" b="1" dirty="0" smtClean="0">
                <a:solidFill>
                  <a:srgbClr val="002060"/>
                </a:solidFill>
                <a:latin typeface="Verdana" charset="0"/>
                <a:ea typeface="Verdana" charset="0"/>
                <a:cs typeface="Verdana" charset="0"/>
              </a:rPr>
              <a:t>ONLY</a:t>
            </a:r>
          </a:p>
          <a:p>
            <a:pPr algn="ctr"/>
            <a:r>
              <a:rPr lang="en-CA" b="1" dirty="0" smtClean="0">
                <a:solidFill>
                  <a:srgbClr val="002060"/>
                </a:solidFill>
                <a:latin typeface="Verdana" charset="0"/>
                <a:ea typeface="Verdana" charset="0"/>
                <a:cs typeface="Verdana" charset="0"/>
                <a:sym typeface="Wingdings"/>
              </a:rPr>
              <a:t></a:t>
            </a:r>
            <a:endParaRPr lang="en-US" dirty="0">
              <a:solidFill>
                <a:srgbClr val="002060"/>
              </a:solidFill>
            </a:endParaRPr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66224" y="3738657"/>
            <a:ext cx="920576" cy="914479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7317225" y="4366845"/>
            <a:ext cx="181857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b="1" dirty="0" err="1" smtClean="0"/>
              <a:t>IoT</a:t>
            </a:r>
            <a:r>
              <a:rPr lang="en-CA" b="1" dirty="0" smtClean="0"/>
              <a:t> Cloud</a:t>
            </a:r>
          </a:p>
          <a:p>
            <a:pPr algn="ctr"/>
            <a:r>
              <a:rPr lang="en-CA" b="1" dirty="0" smtClean="0"/>
              <a:t>Services</a:t>
            </a:r>
          </a:p>
          <a:p>
            <a:pPr algn="ctr"/>
            <a:r>
              <a:rPr lang="en-CA" b="1" dirty="0" smtClean="0"/>
              <a:t>(D-Zone Firewall)</a:t>
            </a:r>
            <a:endParaRPr lang="en-US" b="1" dirty="0"/>
          </a:p>
        </p:txBody>
      </p:sp>
      <p:sp>
        <p:nvSpPr>
          <p:cNvPr id="51" name="TextBox 50"/>
          <p:cNvSpPr txBox="1"/>
          <p:nvPr/>
        </p:nvSpPr>
        <p:spPr>
          <a:xfrm>
            <a:off x="35496" y="4477208"/>
            <a:ext cx="152708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400" b="1" dirty="0" smtClean="0"/>
              <a:t>Remote Home Network Access</a:t>
            </a:r>
          </a:p>
          <a:p>
            <a:pPr algn="ctr"/>
            <a:r>
              <a:rPr lang="en-CA" sz="1400" b="1" dirty="0"/>
              <a:t>(</a:t>
            </a:r>
            <a:r>
              <a:rPr lang="en-CA" sz="1400" b="1" dirty="0" smtClean="0"/>
              <a:t>VPN</a:t>
            </a:r>
            <a:r>
              <a:rPr lang="en-CA" sz="1400" b="1" dirty="0"/>
              <a:t> </a:t>
            </a:r>
            <a:r>
              <a:rPr lang="en-CA" sz="1400" b="1" dirty="0" err="1" smtClean="0"/>
              <a:t>IPSec</a:t>
            </a:r>
            <a:r>
              <a:rPr lang="en-CA" sz="1400" b="1" dirty="0" smtClean="0"/>
              <a:t>)</a:t>
            </a:r>
          </a:p>
        </p:txBody>
      </p:sp>
      <p:cxnSp>
        <p:nvCxnSpPr>
          <p:cNvPr id="53" name="Straight Connector 52"/>
          <p:cNvCxnSpPr>
            <a:stCxn id="45" idx="3"/>
            <a:endCxn id="25" idx="1"/>
          </p:cNvCxnSpPr>
          <p:nvPr/>
        </p:nvCxnSpPr>
        <p:spPr>
          <a:xfrm>
            <a:off x="1187624" y="4207743"/>
            <a:ext cx="2836796" cy="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>
            <a:stCxn id="25" idx="3"/>
            <a:endCxn id="49" idx="1"/>
          </p:cNvCxnSpPr>
          <p:nvPr/>
        </p:nvCxnSpPr>
        <p:spPr>
          <a:xfrm flipV="1">
            <a:off x="5070841" y="4195897"/>
            <a:ext cx="2695383" cy="1184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6260457" y="2947010"/>
            <a:ext cx="9491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err="1" smtClean="0">
                <a:latin typeface="Verdana" charset="0"/>
                <a:ea typeface="Verdana" charset="0"/>
                <a:cs typeface="Verdana" charset="0"/>
              </a:rPr>
              <a:t>Wifi</a:t>
            </a:r>
            <a:r>
              <a:rPr lang="en-US" sz="1000" b="1" dirty="0" smtClean="0">
                <a:latin typeface="Verdana" charset="0"/>
                <a:ea typeface="Verdana" charset="0"/>
                <a:cs typeface="Verdana" charset="0"/>
              </a:rPr>
              <a:t> </a:t>
            </a:r>
            <a:r>
              <a:rPr lang="en-US" sz="1000" b="1" dirty="0" err="1" smtClean="0">
                <a:latin typeface="Verdana" charset="0"/>
                <a:ea typeface="Verdana" charset="0"/>
                <a:cs typeface="Verdana" charset="0"/>
              </a:rPr>
              <a:t>MiFi</a:t>
            </a:r>
            <a:r>
              <a:rPr lang="en-US" sz="1000" b="1" dirty="0" smtClean="0">
                <a:latin typeface="Verdana" charset="0"/>
                <a:ea typeface="Verdana" charset="0"/>
                <a:cs typeface="Verdana" charset="0"/>
              </a:rPr>
              <a:t> </a:t>
            </a:r>
            <a:r>
              <a:rPr lang="en-US" sz="1000" b="1" dirty="0" err="1" smtClean="0">
                <a:latin typeface="Verdana" charset="0"/>
                <a:ea typeface="Verdana" charset="0"/>
                <a:cs typeface="Verdana" charset="0"/>
              </a:rPr>
              <a:t>Zigbee</a:t>
            </a:r>
            <a:endParaRPr lang="en-US" sz="1000" b="1" dirty="0" smtClean="0">
              <a:latin typeface="Verdana" charset="0"/>
              <a:ea typeface="Verdana" charset="0"/>
              <a:cs typeface="Verdana" charset="0"/>
            </a:endParaRPr>
          </a:p>
          <a:p>
            <a:r>
              <a:rPr lang="en-CA" sz="1000" b="1" dirty="0" smtClean="0">
                <a:latin typeface="Verdana" charset="0"/>
                <a:ea typeface="Verdana" charset="0"/>
                <a:cs typeface="Verdana" charset="0"/>
              </a:rPr>
              <a:t>NFC RFID</a:t>
            </a:r>
          </a:p>
        </p:txBody>
      </p:sp>
      <p:pic>
        <p:nvPicPr>
          <p:cNvPr id="59" name="Picture 58"/>
          <p:cNvPicPr>
            <a:picLocks noChangeAspect="1"/>
          </p:cNvPicPr>
          <p:nvPr/>
        </p:nvPicPr>
        <p:blipFill rotWithShape="1">
          <a:blip r:embed="rId2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68144" y="3109247"/>
            <a:ext cx="377410" cy="247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5577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 this point we have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home gateway fully provisioned with a .CA domain name, with both internal and external domain name resolution, signed with DNSSEC.</a:t>
            </a:r>
          </a:p>
          <a:p>
            <a:pPr lvl="1"/>
            <a:r>
              <a:rPr lang="en-US" dirty="0" smtClean="0"/>
              <a:t>WIFI and other networks securely provisioned and setup</a:t>
            </a:r>
          </a:p>
          <a:p>
            <a:r>
              <a:rPr lang="en-US" dirty="0" smtClean="0"/>
              <a:t>Now we’re ready to provision the </a:t>
            </a:r>
            <a:r>
              <a:rPr lang="en-US" dirty="0" err="1" smtClean="0"/>
              <a:t>IoT</a:t>
            </a:r>
            <a:r>
              <a:rPr lang="en-US" dirty="0" smtClean="0"/>
              <a:t> devices</a:t>
            </a:r>
          </a:p>
          <a:p>
            <a:endParaRPr lang="en-US" dirty="0" smtClean="0"/>
          </a:p>
          <a:p>
            <a:pPr marL="457200" lvl="1" indent="0">
              <a:buNone/>
            </a:pP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CIRA Labs - Secure IoT Home Gateway - 2017-11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9E795CD-93B8-DA4A-B13D-227462B2D34D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03948" y="4404613"/>
            <a:ext cx="796795" cy="79151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75956" y="5628749"/>
            <a:ext cx="572559" cy="572559"/>
          </a:xfrm>
          <a:prstGeom prst="rect">
            <a:avLst/>
          </a:prstGeom>
        </p:spPr>
      </p:pic>
      <p:cxnSp>
        <p:nvCxnSpPr>
          <p:cNvPr id="8" name="Straight Arrow Connector 7"/>
          <p:cNvCxnSpPr>
            <a:endCxn id="7" idx="0"/>
          </p:cNvCxnSpPr>
          <p:nvPr/>
        </p:nvCxnSpPr>
        <p:spPr>
          <a:xfrm flipH="1">
            <a:off x="4462236" y="5124693"/>
            <a:ext cx="21298" cy="504056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932040" y="4149080"/>
            <a:ext cx="34567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Internal domain fully operational</a:t>
            </a:r>
          </a:p>
          <a:p>
            <a:r>
              <a:rPr lang="en-US" dirty="0" smtClean="0"/>
              <a:t>Secured internally by DNSSEC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03548" y="5373216"/>
            <a:ext cx="38164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External domain to allow exposing internal services and make them available externally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47564" y="4257092"/>
            <a:ext cx="39604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b="1" dirty="0" err="1">
                <a:solidFill>
                  <a:srgbClr val="008000"/>
                </a:solidFill>
                <a:latin typeface="Verdana" charset="0"/>
                <a:ea typeface="Verdana" charset="0"/>
                <a:cs typeface="Verdana" charset="0"/>
              </a:rPr>
              <a:t>f</a:t>
            </a:r>
            <a:r>
              <a:rPr lang="en-CA" sz="1200" b="1" dirty="0" err="1" smtClean="0">
                <a:solidFill>
                  <a:srgbClr val="008000"/>
                </a:solidFill>
                <a:latin typeface="Verdana" charset="0"/>
                <a:ea typeface="Verdana" charset="0"/>
                <a:cs typeface="Verdana" charset="0"/>
              </a:rPr>
              <a:t>ridge.la</a:t>
            </a:r>
            <a:r>
              <a:rPr lang="en-CA" sz="1200" b="1" dirty="0" smtClean="0">
                <a:solidFill>
                  <a:srgbClr val="008000"/>
                </a:solidFill>
                <a:latin typeface="Verdana" charset="0"/>
                <a:ea typeface="Verdana" charset="0"/>
                <a:cs typeface="Verdana" charset="0"/>
              </a:rPr>
              <a:t>-house-a-</a:t>
            </a:r>
            <a:r>
              <a:rPr lang="en-CA" sz="1200" b="1" dirty="0" err="1" smtClean="0">
                <a:solidFill>
                  <a:srgbClr val="008000"/>
                </a:solidFill>
                <a:latin typeface="Verdana" charset="0"/>
                <a:ea typeface="Verdana" charset="0"/>
                <a:cs typeface="Verdana" charset="0"/>
              </a:rPr>
              <a:t>latour.ca</a:t>
            </a:r>
            <a:r>
              <a:rPr lang="en-CA" sz="1200" b="1" dirty="0">
                <a:solidFill>
                  <a:srgbClr val="008000"/>
                </a:solidFill>
                <a:latin typeface="Verdana" charset="0"/>
                <a:ea typeface="Verdana" charset="0"/>
                <a:cs typeface="Verdana" charset="0"/>
              </a:rPr>
              <a:t>  </a:t>
            </a:r>
            <a:r>
              <a:rPr lang="en-CA" sz="1200" b="1" dirty="0" smtClean="0">
                <a:solidFill>
                  <a:srgbClr val="008000"/>
                </a:solidFill>
                <a:latin typeface="Verdana" charset="0"/>
                <a:ea typeface="Verdana" charset="0"/>
                <a:cs typeface="Verdana" charset="0"/>
              </a:rPr>
              <a:t>Internal IP</a:t>
            </a:r>
            <a:endParaRPr lang="en-CA" sz="1200" b="1" dirty="0" smtClean="0">
              <a:solidFill>
                <a:srgbClr val="008000"/>
              </a:solidFill>
              <a:latin typeface="Verdana" charset="0"/>
              <a:ea typeface="Verdana" charset="0"/>
              <a:cs typeface="Verdana" charset="0"/>
            </a:endParaRPr>
          </a:p>
          <a:p>
            <a:r>
              <a:rPr lang="en-CA" sz="1200" b="1" dirty="0" err="1" smtClean="0">
                <a:solidFill>
                  <a:srgbClr val="008000"/>
                </a:solidFill>
                <a:latin typeface="Verdana" charset="0"/>
                <a:ea typeface="Verdana" charset="0"/>
                <a:cs typeface="Verdana" charset="0"/>
              </a:rPr>
              <a:t>printer.la</a:t>
            </a:r>
            <a:r>
              <a:rPr lang="en-CA" sz="1200" b="1" dirty="0">
                <a:solidFill>
                  <a:srgbClr val="008000"/>
                </a:solidFill>
                <a:latin typeface="Verdana" charset="0"/>
                <a:ea typeface="Verdana" charset="0"/>
                <a:cs typeface="Verdana" charset="0"/>
              </a:rPr>
              <a:t>-house-a-</a:t>
            </a:r>
            <a:r>
              <a:rPr lang="en-CA" sz="1200" b="1" dirty="0" err="1" smtClean="0">
                <a:solidFill>
                  <a:srgbClr val="008000"/>
                </a:solidFill>
                <a:latin typeface="Verdana" charset="0"/>
                <a:ea typeface="Verdana" charset="0"/>
                <a:cs typeface="Verdana" charset="0"/>
              </a:rPr>
              <a:t>latour.ca</a:t>
            </a:r>
            <a:r>
              <a:rPr lang="en-CA" sz="1200" b="1" dirty="0" smtClean="0">
                <a:solidFill>
                  <a:srgbClr val="008000"/>
                </a:solidFill>
                <a:latin typeface="Verdana" charset="0"/>
                <a:ea typeface="Verdana" charset="0"/>
                <a:cs typeface="Verdana" charset="0"/>
              </a:rPr>
              <a:t>   </a:t>
            </a:r>
            <a:r>
              <a:rPr lang="en-CA" sz="1200" b="1" dirty="0">
                <a:solidFill>
                  <a:srgbClr val="008000"/>
                </a:solidFill>
                <a:latin typeface="Verdana" charset="0"/>
                <a:ea typeface="Verdana" charset="0"/>
                <a:cs typeface="Verdana" charset="0"/>
              </a:rPr>
              <a:t>Internal IP</a:t>
            </a:r>
            <a:endParaRPr lang="en-US" sz="1200" dirty="0">
              <a:solidFill>
                <a:srgbClr val="008000"/>
              </a:solidFill>
            </a:endParaRPr>
          </a:p>
          <a:p>
            <a:endParaRPr lang="en-US" sz="1200" dirty="0">
              <a:solidFill>
                <a:srgbClr val="008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752020" y="5739643"/>
            <a:ext cx="39604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b="1" dirty="0" err="1" smtClean="0">
                <a:solidFill>
                  <a:srgbClr val="008000"/>
                </a:solidFill>
                <a:latin typeface="Verdana" charset="0"/>
                <a:ea typeface="Verdana" charset="0"/>
                <a:cs typeface="Verdana" charset="0"/>
              </a:rPr>
              <a:t>vpn</a:t>
            </a:r>
            <a:r>
              <a:rPr lang="en-CA" sz="1200" b="1" dirty="0" err="1" smtClean="0">
                <a:solidFill>
                  <a:srgbClr val="008000"/>
                </a:solidFill>
                <a:latin typeface="Verdana" charset="0"/>
                <a:ea typeface="Verdana" charset="0"/>
                <a:cs typeface="Verdana" charset="0"/>
              </a:rPr>
              <a:t>.la</a:t>
            </a:r>
            <a:r>
              <a:rPr lang="en-CA" sz="1200" b="1" dirty="0" smtClean="0">
                <a:solidFill>
                  <a:srgbClr val="008000"/>
                </a:solidFill>
                <a:latin typeface="Verdana" charset="0"/>
                <a:ea typeface="Verdana" charset="0"/>
                <a:cs typeface="Verdana" charset="0"/>
              </a:rPr>
              <a:t>-house-a-</a:t>
            </a:r>
            <a:r>
              <a:rPr lang="en-CA" sz="1200" b="1" dirty="0" err="1" smtClean="0">
                <a:solidFill>
                  <a:srgbClr val="008000"/>
                </a:solidFill>
                <a:latin typeface="Verdana" charset="0"/>
                <a:ea typeface="Verdana" charset="0"/>
                <a:cs typeface="Verdana" charset="0"/>
              </a:rPr>
              <a:t>latour.ca</a:t>
            </a:r>
            <a:r>
              <a:rPr lang="en-CA" sz="1200" b="1" dirty="0">
                <a:solidFill>
                  <a:srgbClr val="008000"/>
                </a:solidFill>
                <a:latin typeface="Verdana" charset="0"/>
                <a:ea typeface="Verdana" charset="0"/>
                <a:cs typeface="Verdana" charset="0"/>
              </a:rPr>
              <a:t>  </a:t>
            </a:r>
            <a:r>
              <a:rPr lang="en-CA" sz="1200" b="1" dirty="0" smtClean="0">
                <a:solidFill>
                  <a:srgbClr val="008000"/>
                </a:solidFill>
                <a:latin typeface="Verdana" charset="0"/>
                <a:ea typeface="Verdana" charset="0"/>
                <a:cs typeface="Verdana" charset="0"/>
              </a:rPr>
              <a:t>External IP</a:t>
            </a:r>
            <a:endParaRPr lang="en-CA" sz="1200" b="1" dirty="0" smtClean="0">
              <a:solidFill>
                <a:srgbClr val="008000"/>
              </a:solidFill>
              <a:latin typeface="Verdana" charset="0"/>
              <a:ea typeface="Verdana" charset="0"/>
              <a:cs typeface="Verdana" charset="0"/>
            </a:endParaRPr>
          </a:p>
          <a:p>
            <a:endParaRPr lang="en-US" sz="1200" dirty="0">
              <a:solidFill>
                <a:srgbClr val="008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16373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3" name="Straight Arrow Connector 72"/>
          <p:cNvCxnSpPr>
            <a:stCxn id="68" idx="1"/>
          </p:cNvCxnSpPr>
          <p:nvPr/>
        </p:nvCxnSpPr>
        <p:spPr>
          <a:xfrm flipH="1" flipV="1">
            <a:off x="3851920" y="5337212"/>
            <a:ext cx="487597" cy="792088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7" name="Rounded Rectangle 46"/>
          <p:cNvSpPr/>
          <p:nvPr/>
        </p:nvSpPr>
        <p:spPr>
          <a:xfrm>
            <a:off x="4339517" y="5085184"/>
            <a:ext cx="2268252" cy="576064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ounded Rectangle 44"/>
          <p:cNvSpPr/>
          <p:nvPr/>
        </p:nvSpPr>
        <p:spPr>
          <a:xfrm>
            <a:off x="4339517" y="4401108"/>
            <a:ext cx="2268252" cy="576064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ounded Rectangle 43"/>
          <p:cNvSpPr/>
          <p:nvPr/>
        </p:nvSpPr>
        <p:spPr>
          <a:xfrm>
            <a:off x="4339517" y="3717032"/>
            <a:ext cx="2268252" cy="576064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ounded Rectangle 30"/>
          <p:cNvSpPr/>
          <p:nvPr/>
        </p:nvSpPr>
        <p:spPr>
          <a:xfrm>
            <a:off x="2899357" y="3969060"/>
            <a:ext cx="972108" cy="144016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about </a:t>
            </a:r>
            <a:r>
              <a:rPr lang="en-US" cap="none" dirty="0" err="1" smtClean="0"/>
              <a:t>IoT</a:t>
            </a:r>
            <a:r>
              <a:rPr lang="en-US" dirty="0" smtClean="0"/>
              <a:t> security?</a:t>
            </a:r>
            <a:br>
              <a:rPr lang="en-US" dirty="0" smtClean="0"/>
            </a:br>
            <a:r>
              <a:rPr lang="en-US" dirty="0" smtClean="0"/>
              <a:t>What about the home network?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Protect </a:t>
            </a:r>
            <a:r>
              <a:rPr lang="en-US" dirty="0" err="1"/>
              <a:t>IoT</a:t>
            </a:r>
            <a:r>
              <a:rPr lang="en-US" dirty="0"/>
              <a:t> </a:t>
            </a:r>
            <a:r>
              <a:rPr lang="en-US" dirty="0" smtClean="0"/>
              <a:t>device</a:t>
            </a:r>
          </a:p>
          <a:p>
            <a:r>
              <a:rPr lang="en-US" dirty="0" smtClean="0"/>
              <a:t>Rule 1: Place behind firewall</a:t>
            </a:r>
          </a:p>
          <a:p>
            <a:r>
              <a:rPr lang="en-US" dirty="0" smtClean="0"/>
              <a:t>Rule 2: Segment network by </a:t>
            </a:r>
            <a:r>
              <a:rPr lang="en-US" dirty="0" err="1" smtClean="0"/>
              <a:t>IoT</a:t>
            </a:r>
            <a:r>
              <a:rPr lang="en-US" dirty="0" smtClean="0"/>
              <a:t> type (NAC)</a:t>
            </a:r>
          </a:p>
          <a:p>
            <a:r>
              <a:rPr lang="en-US" dirty="0" smtClean="0"/>
              <a:t>Rule 3: Control access to and from the </a:t>
            </a:r>
            <a:r>
              <a:rPr lang="en-US" dirty="0" err="1" smtClean="0"/>
              <a:t>IoT</a:t>
            </a:r>
            <a:r>
              <a:rPr lang="en-US" dirty="0" smtClean="0"/>
              <a:t> device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CIRA Labs - Secure IoT Home Gateway - 2017-11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9E795CD-93B8-DA4A-B13D-227462B2D34D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07369" y="4005064"/>
            <a:ext cx="796795" cy="79151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63653" y="4401108"/>
            <a:ext cx="593304" cy="58509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15681" y="5072253"/>
            <a:ext cx="597260" cy="58899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64769" y="3717032"/>
            <a:ext cx="593304" cy="58899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76837" y="4388177"/>
            <a:ext cx="597260" cy="58899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 cstate="screen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1600" y="4028137"/>
            <a:ext cx="537110" cy="38693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28765" y="5072253"/>
            <a:ext cx="597260" cy="588995"/>
          </a:xfrm>
          <a:prstGeom prst="rect">
            <a:avLst/>
          </a:prstGeom>
        </p:spPr>
      </p:pic>
      <p:grpSp>
        <p:nvGrpSpPr>
          <p:cNvPr id="33" name="Group 32"/>
          <p:cNvGrpSpPr/>
          <p:nvPr/>
        </p:nvGrpSpPr>
        <p:grpSpPr>
          <a:xfrm>
            <a:off x="5004829" y="3753036"/>
            <a:ext cx="485800" cy="539810"/>
            <a:chOff x="8550696" y="5013426"/>
            <a:chExt cx="593304" cy="643132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550696" y="5071464"/>
              <a:ext cx="593304" cy="585094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 rotWithShape="1"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4208" b="49915"/>
            <a:stretch/>
          </p:blipFill>
          <p:spPr>
            <a:xfrm>
              <a:off x="8713912" y="5013426"/>
              <a:ext cx="271856" cy="175986"/>
            </a:xfrm>
            <a:prstGeom prst="rect">
              <a:avLst/>
            </a:prstGeom>
          </p:spPr>
        </p:pic>
      </p:grpSp>
      <p:pic>
        <p:nvPicPr>
          <p:cNvPr id="26" name="Picture 25"/>
          <p:cNvPicPr>
            <a:picLocks noChangeAspect="1"/>
          </p:cNvPicPr>
          <p:nvPr/>
        </p:nvPicPr>
        <p:blipFill>
          <a:blip r:embed="rId11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28765" y="4362467"/>
            <a:ext cx="655047" cy="650709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8900" y="4185084"/>
            <a:ext cx="1010417" cy="1010417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43373" y="4689140"/>
            <a:ext cx="720080" cy="72008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6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5596" y="4676209"/>
            <a:ext cx="597260" cy="588995"/>
          </a:xfrm>
          <a:prstGeom prst="rect">
            <a:avLst/>
          </a:prstGeom>
        </p:spPr>
      </p:pic>
      <p:grpSp>
        <p:nvGrpSpPr>
          <p:cNvPr id="34" name="Group 33"/>
          <p:cNvGrpSpPr/>
          <p:nvPr/>
        </p:nvGrpSpPr>
        <p:grpSpPr>
          <a:xfrm>
            <a:off x="5347121" y="3753036"/>
            <a:ext cx="485800" cy="539810"/>
            <a:chOff x="8550696" y="5013426"/>
            <a:chExt cx="593304" cy="643132"/>
          </a:xfrm>
        </p:grpSpPr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550696" y="5071464"/>
              <a:ext cx="593304" cy="585094"/>
            </a:xfrm>
            <a:prstGeom prst="rect">
              <a:avLst/>
            </a:prstGeom>
          </p:spPr>
        </p:pic>
        <p:pic>
          <p:nvPicPr>
            <p:cNvPr id="36" name="Picture 35"/>
            <p:cNvPicPr>
              <a:picLocks noChangeAspect="1"/>
            </p:cNvPicPr>
            <p:nvPr/>
          </p:nvPicPr>
          <p:blipFill rotWithShape="1"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4208" b="49915"/>
            <a:stretch/>
          </p:blipFill>
          <p:spPr>
            <a:xfrm>
              <a:off x="8713912" y="5013426"/>
              <a:ext cx="271856" cy="175986"/>
            </a:xfrm>
            <a:prstGeom prst="rect">
              <a:avLst/>
            </a:prstGeom>
          </p:spPr>
        </p:pic>
      </p:grpSp>
      <p:grpSp>
        <p:nvGrpSpPr>
          <p:cNvPr id="37" name="Group 36"/>
          <p:cNvGrpSpPr/>
          <p:nvPr/>
        </p:nvGrpSpPr>
        <p:grpSpPr>
          <a:xfrm>
            <a:off x="5689413" y="3753036"/>
            <a:ext cx="485800" cy="539810"/>
            <a:chOff x="8550696" y="5013426"/>
            <a:chExt cx="593304" cy="643132"/>
          </a:xfrm>
        </p:grpSpPr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550696" y="5071464"/>
              <a:ext cx="593304" cy="585094"/>
            </a:xfrm>
            <a:prstGeom prst="rect">
              <a:avLst/>
            </a:prstGeom>
          </p:spPr>
        </p:pic>
        <p:pic>
          <p:nvPicPr>
            <p:cNvPr id="39" name="Picture 38"/>
            <p:cNvPicPr>
              <a:picLocks noChangeAspect="1"/>
            </p:cNvPicPr>
            <p:nvPr/>
          </p:nvPicPr>
          <p:blipFill rotWithShape="1"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4208" b="49915"/>
            <a:stretch/>
          </p:blipFill>
          <p:spPr>
            <a:xfrm>
              <a:off x="8713912" y="5013426"/>
              <a:ext cx="271856" cy="175986"/>
            </a:xfrm>
            <a:prstGeom prst="rect">
              <a:avLst/>
            </a:prstGeom>
          </p:spPr>
        </p:pic>
      </p:grpSp>
      <p:grpSp>
        <p:nvGrpSpPr>
          <p:cNvPr id="40" name="Group 39"/>
          <p:cNvGrpSpPr/>
          <p:nvPr/>
        </p:nvGrpSpPr>
        <p:grpSpPr>
          <a:xfrm>
            <a:off x="6031705" y="3753036"/>
            <a:ext cx="485800" cy="539810"/>
            <a:chOff x="8550696" y="5013426"/>
            <a:chExt cx="593304" cy="643132"/>
          </a:xfrm>
        </p:grpSpPr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550696" y="5071464"/>
              <a:ext cx="593304" cy="585094"/>
            </a:xfrm>
            <a:prstGeom prst="rect">
              <a:avLst/>
            </a:prstGeom>
          </p:spPr>
        </p:pic>
        <p:pic>
          <p:nvPicPr>
            <p:cNvPr id="42" name="Picture 41"/>
            <p:cNvPicPr>
              <a:picLocks noChangeAspect="1"/>
            </p:cNvPicPr>
            <p:nvPr/>
          </p:nvPicPr>
          <p:blipFill rotWithShape="1"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4208" b="49915"/>
            <a:stretch/>
          </p:blipFill>
          <p:spPr>
            <a:xfrm>
              <a:off x="8713912" y="5013426"/>
              <a:ext cx="271856" cy="175986"/>
            </a:xfrm>
            <a:prstGeom prst="rect">
              <a:avLst/>
            </a:prstGeom>
          </p:spPr>
        </p:pic>
      </p:grpSp>
      <p:pic>
        <p:nvPicPr>
          <p:cNvPr id="43" name="Picture 42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11625" y="5072253"/>
            <a:ext cx="597260" cy="588995"/>
          </a:xfrm>
          <a:prstGeom prst="rect">
            <a:avLst/>
          </a:prstGeom>
        </p:spPr>
      </p:pic>
      <p:cxnSp>
        <p:nvCxnSpPr>
          <p:cNvPr id="48" name="Straight Arrow Connector 47"/>
          <p:cNvCxnSpPr>
            <a:stCxn id="44" idx="1"/>
          </p:cNvCxnSpPr>
          <p:nvPr/>
        </p:nvCxnSpPr>
        <p:spPr>
          <a:xfrm flipH="1">
            <a:off x="3887924" y="4005064"/>
            <a:ext cx="451593" cy="396044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45" idx="1"/>
            <a:endCxn id="31" idx="3"/>
          </p:cNvCxnSpPr>
          <p:nvPr/>
        </p:nvCxnSpPr>
        <p:spPr>
          <a:xfrm flipH="1">
            <a:off x="3871465" y="4689140"/>
            <a:ext cx="468052" cy="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47" idx="1"/>
          </p:cNvCxnSpPr>
          <p:nvPr/>
        </p:nvCxnSpPr>
        <p:spPr>
          <a:xfrm flipH="1" flipV="1">
            <a:off x="3851920" y="5013176"/>
            <a:ext cx="487597" cy="36004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31" idx="1"/>
            <a:endCxn id="29" idx="3"/>
          </p:cNvCxnSpPr>
          <p:nvPr/>
        </p:nvCxnSpPr>
        <p:spPr>
          <a:xfrm flipH="1">
            <a:off x="2539317" y="4689140"/>
            <a:ext cx="360040" cy="1153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6715781" y="3825044"/>
            <a:ext cx="1698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Home Security</a:t>
            </a:r>
            <a:endParaRPr lang="en-US" dirty="0"/>
          </a:p>
        </p:txBody>
      </p:sp>
      <p:sp>
        <p:nvSpPr>
          <p:cNvPr id="65" name="TextBox 64"/>
          <p:cNvSpPr txBox="1"/>
          <p:nvPr/>
        </p:nvSpPr>
        <p:spPr>
          <a:xfrm>
            <a:off x="6715781" y="4509120"/>
            <a:ext cx="1300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Multimedia</a:t>
            </a:r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6751785" y="5219908"/>
            <a:ext cx="121132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Appliance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8" name="Rounded Rectangle 67"/>
          <p:cNvSpPr/>
          <p:nvPr/>
        </p:nvSpPr>
        <p:spPr>
          <a:xfrm>
            <a:off x="4339517" y="5841268"/>
            <a:ext cx="2268252" cy="576064"/>
          </a:xfrm>
          <a:prstGeom prst="round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0" name="Picture 69"/>
          <p:cNvPicPr>
            <a:picLocks noChangeAspect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644008" y="5877272"/>
            <a:ext cx="462992" cy="462992"/>
          </a:xfrm>
          <a:prstGeom prst="rect">
            <a:avLst/>
          </a:prstGeom>
        </p:spPr>
      </p:pic>
      <p:pic>
        <p:nvPicPr>
          <p:cNvPr id="71" name="Picture 70"/>
          <p:cNvPicPr>
            <a:picLocks noChangeAspect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153124" y="5882332"/>
            <a:ext cx="462992" cy="462992"/>
          </a:xfrm>
          <a:prstGeom prst="rect">
            <a:avLst/>
          </a:prstGeom>
        </p:spPr>
      </p:pic>
      <p:pic>
        <p:nvPicPr>
          <p:cNvPr id="72" name="Picture 71"/>
          <p:cNvPicPr>
            <a:picLocks noChangeAspect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693184" y="5887392"/>
            <a:ext cx="462992" cy="462992"/>
          </a:xfrm>
          <a:prstGeom prst="rect">
            <a:avLst/>
          </a:prstGeom>
        </p:spPr>
      </p:pic>
      <p:sp>
        <p:nvSpPr>
          <p:cNvPr id="76" name="Rectangle 75"/>
          <p:cNvSpPr/>
          <p:nvPr/>
        </p:nvSpPr>
        <p:spPr>
          <a:xfrm>
            <a:off x="6768244" y="5949280"/>
            <a:ext cx="10314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Sensors </a:t>
            </a:r>
            <a:endParaRPr lang="en-US" dirty="0"/>
          </a:p>
        </p:txBody>
      </p:sp>
      <p:sp>
        <p:nvSpPr>
          <p:cNvPr id="79" name="Rounded Rectangle 78"/>
          <p:cNvSpPr/>
          <p:nvPr/>
        </p:nvSpPr>
        <p:spPr>
          <a:xfrm>
            <a:off x="2843808" y="5805264"/>
            <a:ext cx="1044116" cy="576064"/>
          </a:xfrm>
          <a:prstGeom prst="round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0" name="Picture 79"/>
          <p:cNvPicPr>
            <a:picLocks noChangeAspect="1"/>
          </p:cNvPicPr>
          <p:nvPr/>
        </p:nvPicPr>
        <p:blipFill>
          <a:blip r:embed="rId6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95836" y="5792333"/>
            <a:ext cx="597260" cy="588995"/>
          </a:xfrm>
          <a:prstGeom prst="rect">
            <a:avLst/>
          </a:prstGeom>
        </p:spPr>
      </p:pic>
      <p:cxnSp>
        <p:nvCxnSpPr>
          <p:cNvPr id="81" name="Straight Arrow Connector 80"/>
          <p:cNvCxnSpPr>
            <a:stCxn id="80" idx="0"/>
            <a:endCxn id="31" idx="2"/>
          </p:cNvCxnSpPr>
          <p:nvPr/>
        </p:nvCxnSpPr>
        <p:spPr>
          <a:xfrm flipH="1" flipV="1">
            <a:off x="3385411" y="5409220"/>
            <a:ext cx="9055" cy="383113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5" name="Rectangle 84"/>
          <p:cNvSpPr/>
          <p:nvPr/>
        </p:nvSpPr>
        <p:spPr>
          <a:xfrm>
            <a:off x="1295636" y="5903984"/>
            <a:ext cx="15320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Management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15128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 Access control (NAC) &amp;</a:t>
            </a:r>
            <a:br>
              <a:rPr lang="en-US" dirty="0" smtClean="0"/>
            </a:br>
            <a:r>
              <a:rPr lang="en-US" dirty="0" smtClean="0"/>
              <a:t>default security controls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ln>
            <a:solidFill>
              <a:schemeClr val="accent5">
                <a:lumMod val="20000"/>
                <a:lumOff val="80000"/>
              </a:schemeClr>
            </a:solidFill>
          </a:ln>
        </p:spPr>
        <p:txBody>
          <a:bodyPr>
            <a:normAutofit/>
          </a:bodyPr>
          <a:lstStyle/>
          <a:p>
            <a:r>
              <a:rPr lang="en-US" dirty="0"/>
              <a:t>Something like ; </a:t>
            </a:r>
            <a:r>
              <a:rPr lang="en-US" dirty="0" err="1"/>
              <a:t>packetfence</a:t>
            </a:r>
            <a:r>
              <a:rPr lang="en-US" dirty="0"/>
              <a:t> </a:t>
            </a:r>
            <a:r>
              <a:rPr lang="en-US" dirty="0" smtClean="0"/>
              <a:t>on </a:t>
            </a:r>
            <a:r>
              <a:rPr lang="en-US" dirty="0" err="1" smtClean="0"/>
              <a:t>openwrt</a:t>
            </a:r>
            <a:endParaRPr lang="en-US" dirty="0" smtClean="0"/>
          </a:p>
          <a:p>
            <a:r>
              <a:rPr lang="en-US" dirty="0" smtClean="0"/>
              <a:t>Example of default zone security controls / policies</a:t>
            </a:r>
          </a:p>
          <a:p>
            <a:pPr lvl="1"/>
            <a:r>
              <a:rPr lang="en-US" dirty="0" smtClean="0"/>
              <a:t>Home Security -&gt; may have access to cloud</a:t>
            </a:r>
          </a:p>
          <a:p>
            <a:pPr lvl="2"/>
            <a:r>
              <a:rPr lang="en-US" dirty="0" smtClean="0"/>
              <a:t>Emergency services may have access</a:t>
            </a:r>
          </a:p>
          <a:p>
            <a:pPr lvl="1"/>
            <a:r>
              <a:rPr lang="en-US" dirty="0" smtClean="0"/>
              <a:t>Multimedia -&gt; no access to internet</a:t>
            </a:r>
          </a:p>
          <a:p>
            <a:pPr lvl="2"/>
            <a:r>
              <a:rPr lang="en-US" dirty="0" smtClean="0"/>
              <a:t>VPN may have access this zone</a:t>
            </a:r>
          </a:p>
          <a:p>
            <a:pPr lvl="1"/>
            <a:r>
              <a:rPr lang="en-US" dirty="0" smtClean="0"/>
              <a:t>Appliance -&gt; no access to internet</a:t>
            </a:r>
          </a:p>
          <a:p>
            <a:pPr lvl="2"/>
            <a:r>
              <a:rPr lang="en-US" dirty="0"/>
              <a:t>VPN may have </a:t>
            </a:r>
            <a:r>
              <a:rPr lang="en-US" dirty="0" smtClean="0"/>
              <a:t>access this zone</a:t>
            </a:r>
            <a:endParaRPr lang="en-US" dirty="0"/>
          </a:p>
          <a:p>
            <a:pPr lvl="1"/>
            <a:r>
              <a:rPr lang="en-US" dirty="0" smtClean="0"/>
              <a:t>Allow </a:t>
            </a:r>
            <a:r>
              <a:rPr lang="en-US" dirty="0" err="1" smtClean="0"/>
              <a:t>mydaughter.ca</a:t>
            </a:r>
            <a:r>
              <a:rPr lang="en-US" dirty="0" smtClean="0"/>
              <a:t> to access </a:t>
            </a:r>
          </a:p>
          <a:p>
            <a:pPr lvl="2"/>
            <a:r>
              <a:rPr lang="en-US" dirty="0" smtClean="0"/>
              <a:t>my Home Security and my Fridge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CIRA Labs - Secure IoT Home Gateway - 2017-11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9E795CD-93B8-DA4A-B13D-227462B2D34D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88289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ounded Rectangle 73"/>
          <p:cNvSpPr/>
          <p:nvPr/>
        </p:nvSpPr>
        <p:spPr>
          <a:xfrm>
            <a:off x="6048164" y="2744924"/>
            <a:ext cx="1692188" cy="2916324"/>
          </a:xfrm>
          <a:prstGeom prst="roundRect">
            <a:avLst/>
          </a:prstGeom>
          <a:solidFill>
            <a:srgbClr val="EBF1DE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ounded Rectangle 74"/>
          <p:cNvSpPr/>
          <p:nvPr/>
        </p:nvSpPr>
        <p:spPr>
          <a:xfrm>
            <a:off x="6192180" y="3320988"/>
            <a:ext cx="1404156" cy="226825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Once the </a:t>
            </a:r>
            <a:r>
              <a:rPr lang="en-US" dirty="0" err="1" smtClean="0"/>
              <a:t>IoT</a:t>
            </a:r>
            <a:r>
              <a:rPr lang="en-US" dirty="0" smtClean="0"/>
              <a:t> device has network access, TAP and</a:t>
            </a:r>
          </a:p>
          <a:p>
            <a:r>
              <a:rPr lang="en-US" dirty="0" err="1" smtClean="0"/>
              <a:t>IoT</a:t>
            </a:r>
            <a:r>
              <a:rPr lang="en-US" dirty="0" smtClean="0"/>
              <a:t> device expose the services available (need to standardize this process)</a:t>
            </a:r>
          </a:p>
          <a:p>
            <a:r>
              <a:rPr lang="en-US" dirty="0" smtClean="0"/>
              <a:t>Pick relevant </a:t>
            </a:r>
            <a:r>
              <a:rPr lang="en-US" dirty="0" err="1" smtClean="0"/>
              <a:t>IoT</a:t>
            </a:r>
            <a:r>
              <a:rPr lang="en-US" dirty="0" smtClean="0"/>
              <a:t> services</a:t>
            </a:r>
            <a:endParaRPr lang="en-US" dirty="0"/>
          </a:p>
        </p:txBody>
      </p:sp>
      <p:sp>
        <p:nvSpPr>
          <p:cNvPr id="43" name="Rounded Rectangle 42"/>
          <p:cNvSpPr/>
          <p:nvPr/>
        </p:nvSpPr>
        <p:spPr>
          <a:xfrm>
            <a:off x="3095836" y="3429000"/>
            <a:ext cx="1764196" cy="270030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Now, let’s see how we provision </a:t>
            </a:r>
            <a:r>
              <a:rPr lang="en-US" cap="none" dirty="0" err="1" smtClean="0"/>
              <a:t>IoT</a:t>
            </a:r>
            <a:r>
              <a:rPr lang="en-US" cap="none" dirty="0" smtClean="0"/>
              <a:t> DEVICES IN HOME NETWORK</a:t>
            </a:r>
            <a:endParaRPr lang="en-US" cap="non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CIRA Labs - Secure IoT Home Gateway - 2017-11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9E795CD-93B8-DA4A-B13D-227462B2D34D}" type="slidenum">
              <a:rPr lang="en-US" smtClean="0"/>
              <a:pPr/>
              <a:t>24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812360" y="3681028"/>
            <a:ext cx="1044116" cy="1152128"/>
            <a:chOff x="5233647" y="4987735"/>
            <a:chExt cx="920576" cy="1113149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233647" y="5180308"/>
              <a:ext cx="920576" cy="920576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4208" b="49915"/>
            <a:stretch/>
          </p:blipFill>
          <p:spPr>
            <a:xfrm>
              <a:off x="5589528" y="4987735"/>
              <a:ext cx="419020" cy="275059"/>
            </a:xfrm>
            <a:prstGeom prst="rect">
              <a:avLst/>
            </a:prstGeom>
          </p:spPr>
        </p:pic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3608" y="3537012"/>
            <a:ext cx="1186808" cy="1178948"/>
          </a:xfrm>
          <a:prstGeom prst="rect">
            <a:avLst/>
          </a:prstGeom>
        </p:spPr>
      </p:pic>
      <p:sp>
        <p:nvSpPr>
          <p:cNvPr id="11" name="Heptagon 10"/>
          <p:cNvSpPr/>
          <p:nvPr/>
        </p:nvSpPr>
        <p:spPr>
          <a:xfrm>
            <a:off x="6372200" y="3429000"/>
            <a:ext cx="1044116" cy="612068"/>
          </a:xfrm>
          <a:prstGeom prst="heptagon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Status</a:t>
            </a:r>
            <a:endParaRPr lang="en-US" sz="1200" dirty="0"/>
          </a:p>
        </p:txBody>
      </p:sp>
      <p:sp>
        <p:nvSpPr>
          <p:cNvPr id="12" name="Heptagon 11"/>
          <p:cNvSpPr/>
          <p:nvPr/>
        </p:nvSpPr>
        <p:spPr>
          <a:xfrm>
            <a:off x="6372200" y="4148708"/>
            <a:ext cx="1044116" cy="612068"/>
          </a:xfrm>
          <a:prstGeom prst="heptagon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Video</a:t>
            </a:r>
            <a:endParaRPr lang="en-US" sz="1200" dirty="0"/>
          </a:p>
        </p:txBody>
      </p:sp>
      <p:sp>
        <p:nvSpPr>
          <p:cNvPr id="13" name="Heptagon 12"/>
          <p:cNvSpPr/>
          <p:nvPr/>
        </p:nvSpPr>
        <p:spPr>
          <a:xfrm>
            <a:off x="6372200" y="4869160"/>
            <a:ext cx="1044116" cy="612068"/>
          </a:xfrm>
          <a:prstGeom prst="heptagon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Alerts</a:t>
            </a:r>
            <a:endParaRPr lang="en-US" sz="1200" dirty="0"/>
          </a:p>
        </p:txBody>
      </p:sp>
      <p:sp>
        <p:nvSpPr>
          <p:cNvPr id="14" name="Rounded Rectangle 13"/>
          <p:cNvSpPr/>
          <p:nvPr/>
        </p:nvSpPr>
        <p:spPr>
          <a:xfrm>
            <a:off x="3239852" y="3917113"/>
            <a:ext cx="1512168" cy="205222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/>
          <p:cNvCxnSpPr>
            <a:stCxn id="14" idx="1"/>
            <a:endCxn id="14" idx="3"/>
          </p:cNvCxnSpPr>
          <p:nvPr/>
        </p:nvCxnSpPr>
        <p:spPr>
          <a:xfrm>
            <a:off x="3239852" y="4943227"/>
            <a:ext cx="1512168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Heptagon 18"/>
          <p:cNvSpPr/>
          <p:nvPr/>
        </p:nvSpPr>
        <p:spPr>
          <a:xfrm>
            <a:off x="3275856" y="5337212"/>
            <a:ext cx="675692" cy="495672"/>
          </a:xfrm>
          <a:prstGeom prst="heptagon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Fridge</a:t>
            </a:r>
            <a:endParaRPr lang="en-US" sz="900" dirty="0"/>
          </a:p>
        </p:txBody>
      </p:sp>
      <p:sp>
        <p:nvSpPr>
          <p:cNvPr id="20" name="Rectangle 19"/>
          <p:cNvSpPr/>
          <p:nvPr/>
        </p:nvSpPr>
        <p:spPr>
          <a:xfrm>
            <a:off x="3635896" y="4977172"/>
            <a:ext cx="7875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4F81BD"/>
                </a:solidFill>
              </a:rPr>
              <a:t>Alerts</a:t>
            </a:r>
            <a:endParaRPr lang="en-US" dirty="0">
              <a:solidFill>
                <a:srgbClr val="4F81BD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3599892" y="3933056"/>
            <a:ext cx="8390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accent2"/>
                </a:solidFill>
              </a:rPr>
              <a:t>Status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22" name="Heptagon 21"/>
          <p:cNvSpPr/>
          <p:nvPr/>
        </p:nvSpPr>
        <p:spPr>
          <a:xfrm>
            <a:off x="3284240" y="4329100"/>
            <a:ext cx="675692" cy="495672"/>
          </a:xfrm>
          <a:prstGeom prst="heptagon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Fridge</a:t>
            </a:r>
            <a:endParaRPr lang="en-US" sz="900" dirty="0"/>
          </a:p>
        </p:txBody>
      </p:sp>
      <p:cxnSp>
        <p:nvCxnSpPr>
          <p:cNvPr id="25" name="Straight Arrow Connector 24"/>
          <p:cNvCxnSpPr/>
          <p:nvPr/>
        </p:nvCxnSpPr>
        <p:spPr>
          <a:xfrm flipH="1">
            <a:off x="5832140" y="3823303"/>
            <a:ext cx="468052" cy="4320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 flipV="1">
            <a:off x="5796136" y="4687399"/>
            <a:ext cx="540060" cy="43379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H="1">
            <a:off x="2159732" y="4401108"/>
            <a:ext cx="936104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H="1" flipV="1">
            <a:off x="7488324" y="3825044"/>
            <a:ext cx="468052" cy="2520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H="1">
            <a:off x="7488324" y="4401108"/>
            <a:ext cx="46805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H="1">
            <a:off x="7488324" y="4617132"/>
            <a:ext cx="432048" cy="36004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1" name="Rectangle 40"/>
          <p:cNvSpPr/>
          <p:nvPr/>
        </p:nvSpPr>
        <p:spPr>
          <a:xfrm>
            <a:off x="7065938" y="5652536"/>
            <a:ext cx="1826542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 smtClean="0"/>
              <a:t>Expose Services</a:t>
            </a:r>
          </a:p>
          <a:p>
            <a:pPr algn="ctr"/>
            <a:r>
              <a:rPr lang="en-US" sz="1600" dirty="0" smtClean="0"/>
              <a:t>JSON blob / RFID</a:t>
            </a:r>
          </a:p>
        </p:txBody>
      </p:sp>
      <p:sp>
        <p:nvSpPr>
          <p:cNvPr id="42" name="Rectangle 41"/>
          <p:cNvSpPr/>
          <p:nvPr/>
        </p:nvSpPr>
        <p:spPr>
          <a:xfrm>
            <a:off x="3152638" y="3501008"/>
            <a:ext cx="17073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err="1" smtClean="0">
                <a:solidFill>
                  <a:schemeClr val="accent2"/>
                </a:solidFill>
              </a:rPr>
              <a:t>IoT</a:t>
            </a:r>
            <a:r>
              <a:rPr lang="en-US" dirty="0" smtClean="0">
                <a:solidFill>
                  <a:schemeClr val="accent2"/>
                </a:solidFill>
              </a:rPr>
              <a:t> Dashboard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44" name="Heptagon 43"/>
          <p:cNvSpPr/>
          <p:nvPr/>
        </p:nvSpPr>
        <p:spPr>
          <a:xfrm>
            <a:off x="4040324" y="4329100"/>
            <a:ext cx="675692" cy="495672"/>
          </a:xfrm>
          <a:prstGeom prst="heptagon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Door</a:t>
            </a:r>
            <a:endParaRPr lang="en-US" sz="900" dirty="0"/>
          </a:p>
        </p:txBody>
      </p:sp>
      <p:sp>
        <p:nvSpPr>
          <p:cNvPr id="45" name="Heptagon 44"/>
          <p:cNvSpPr/>
          <p:nvPr/>
        </p:nvSpPr>
        <p:spPr>
          <a:xfrm>
            <a:off x="4040324" y="5345596"/>
            <a:ext cx="675692" cy="495672"/>
          </a:xfrm>
          <a:prstGeom prst="heptagon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Water</a:t>
            </a:r>
            <a:endParaRPr lang="en-US" sz="900" dirty="0"/>
          </a:p>
        </p:txBody>
      </p:sp>
      <p:sp>
        <p:nvSpPr>
          <p:cNvPr id="49" name="Heptagon 48"/>
          <p:cNvSpPr/>
          <p:nvPr/>
        </p:nvSpPr>
        <p:spPr>
          <a:xfrm>
            <a:off x="611560" y="4761148"/>
            <a:ext cx="324036" cy="216024"/>
          </a:xfrm>
          <a:prstGeom prst="heptagon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50" name="Heptagon 49"/>
          <p:cNvSpPr/>
          <p:nvPr/>
        </p:nvSpPr>
        <p:spPr>
          <a:xfrm>
            <a:off x="611560" y="5049180"/>
            <a:ext cx="324036" cy="216024"/>
          </a:xfrm>
          <a:prstGeom prst="heptagon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51" name="Heptagon 50"/>
          <p:cNvSpPr/>
          <p:nvPr/>
        </p:nvSpPr>
        <p:spPr>
          <a:xfrm>
            <a:off x="611560" y="5337212"/>
            <a:ext cx="324036" cy="216024"/>
          </a:xfrm>
          <a:prstGeom prst="heptagon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52" name="Heptagon 51"/>
          <p:cNvSpPr/>
          <p:nvPr/>
        </p:nvSpPr>
        <p:spPr>
          <a:xfrm>
            <a:off x="611560" y="5625244"/>
            <a:ext cx="324036" cy="216024"/>
          </a:xfrm>
          <a:prstGeom prst="heptagon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53" name="Heptagon 52"/>
          <p:cNvSpPr/>
          <p:nvPr/>
        </p:nvSpPr>
        <p:spPr>
          <a:xfrm>
            <a:off x="611560" y="5913276"/>
            <a:ext cx="324036" cy="216024"/>
          </a:xfrm>
          <a:prstGeom prst="heptagon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54" name="Heptagon 53"/>
          <p:cNvSpPr/>
          <p:nvPr/>
        </p:nvSpPr>
        <p:spPr>
          <a:xfrm>
            <a:off x="1043608" y="4761148"/>
            <a:ext cx="324036" cy="216024"/>
          </a:xfrm>
          <a:prstGeom prst="heptagon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55" name="Heptagon 54"/>
          <p:cNvSpPr/>
          <p:nvPr/>
        </p:nvSpPr>
        <p:spPr>
          <a:xfrm>
            <a:off x="1043608" y="5049180"/>
            <a:ext cx="324036" cy="216024"/>
          </a:xfrm>
          <a:prstGeom prst="heptagon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56" name="Heptagon 55"/>
          <p:cNvSpPr/>
          <p:nvPr/>
        </p:nvSpPr>
        <p:spPr>
          <a:xfrm>
            <a:off x="1043608" y="5337212"/>
            <a:ext cx="324036" cy="216024"/>
          </a:xfrm>
          <a:prstGeom prst="heptagon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59" name="Heptagon 58"/>
          <p:cNvSpPr/>
          <p:nvPr/>
        </p:nvSpPr>
        <p:spPr>
          <a:xfrm>
            <a:off x="1475656" y="4761148"/>
            <a:ext cx="324036" cy="216024"/>
          </a:xfrm>
          <a:prstGeom prst="heptagon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60" name="Heptagon 59"/>
          <p:cNvSpPr/>
          <p:nvPr/>
        </p:nvSpPr>
        <p:spPr>
          <a:xfrm>
            <a:off x="1475656" y="5049180"/>
            <a:ext cx="324036" cy="216024"/>
          </a:xfrm>
          <a:prstGeom prst="heptagon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61" name="Heptagon 60"/>
          <p:cNvSpPr/>
          <p:nvPr/>
        </p:nvSpPr>
        <p:spPr>
          <a:xfrm>
            <a:off x="1475656" y="5337212"/>
            <a:ext cx="324036" cy="216024"/>
          </a:xfrm>
          <a:prstGeom prst="heptagon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62" name="Heptagon 61"/>
          <p:cNvSpPr/>
          <p:nvPr/>
        </p:nvSpPr>
        <p:spPr>
          <a:xfrm>
            <a:off x="1475656" y="5625244"/>
            <a:ext cx="324036" cy="216024"/>
          </a:xfrm>
          <a:prstGeom prst="heptagon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63" name="Heptagon 62"/>
          <p:cNvSpPr/>
          <p:nvPr/>
        </p:nvSpPr>
        <p:spPr>
          <a:xfrm>
            <a:off x="1475656" y="5913276"/>
            <a:ext cx="324036" cy="216024"/>
          </a:xfrm>
          <a:prstGeom prst="heptagon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64" name="Heptagon 63"/>
          <p:cNvSpPr/>
          <p:nvPr/>
        </p:nvSpPr>
        <p:spPr>
          <a:xfrm>
            <a:off x="1907704" y="4761148"/>
            <a:ext cx="324036" cy="216024"/>
          </a:xfrm>
          <a:prstGeom prst="heptagon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65" name="Heptagon 64"/>
          <p:cNvSpPr/>
          <p:nvPr/>
        </p:nvSpPr>
        <p:spPr>
          <a:xfrm>
            <a:off x="1907704" y="5049180"/>
            <a:ext cx="324036" cy="216024"/>
          </a:xfrm>
          <a:prstGeom prst="heptagon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66" name="Heptagon 65"/>
          <p:cNvSpPr/>
          <p:nvPr/>
        </p:nvSpPr>
        <p:spPr>
          <a:xfrm>
            <a:off x="1907704" y="5337212"/>
            <a:ext cx="324036" cy="216024"/>
          </a:xfrm>
          <a:prstGeom prst="heptagon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69" name="Heptagon 68"/>
          <p:cNvSpPr/>
          <p:nvPr/>
        </p:nvSpPr>
        <p:spPr>
          <a:xfrm>
            <a:off x="2303748" y="4761148"/>
            <a:ext cx="324036" cy="216024"/>
          </a:xfrm>
          <a:prstGeom prst="heptagon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70" name="Heptagon 69"/>
          <p:cNvSpPr/>
          <p:nvPr/>
        </p:nvSpPr>
        <p:spPr>
          <a:xfrm>
            <a:off x="2303748" y="5049180"/>
            <a:ext cx="324036" cy="216024"/>
          </a:xfrm>
          <a:prstGeom prst="heptagon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73" name="Rectangle 72"/>
          <p:cNvSpPr/>
          <p:nvPr/>
        </p:nvSpPr>
        <p:spPr>
          <a:xfrm>
            <a:off x="6228928" y="2672916"/>
            <a:ext cx="140341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solidFill>
                  <a:schemeClr val="accent2"/>
                </a:solidFill>
              </a:rPr>
              <a:t>Discover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R</a:t>
            </a:r>
            <a:r>
              <a:rPr lang="en-US" dirty="0" smtClean="0">
                <a:solidFill>
                  <a:schemeClr val="accent2"/>
                </a:solidFill>
              </a:rPr>
              <a:t>efrigerator</a:t>
            </a:r>
            <a:endParaRPr lang="en-US" dirty="0">
              <a:solidFill>
                <a:schemeClr val="accent2"/>
              </a:solidFill>
            </a:endParaRPr>
          </a:p>
        </p:txBody>
      </p:sp>
      <p:pic>
        <p:nvPicPr>
          <p:cNvPr id="76" name="Picture 75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4319972" y="4043784"/>
            <a:ext cx="2081207" cy="1437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1075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err="1"/>
              <a:t>IoT</a:t>
            </a:r>
            <a:r>
              <a:rPr lang="en-US" dirty="0"/>
              <a:t> </a:t>
            </a:r>
            <a:r>
              <a:rPr lang="en-US" dirty="0" smtClean="0"/>
              <a:t>Service / action type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Status: Up/down, on/off, ok/bad, status variable</a:t>
            </a:r>
          </a:p>
          <a:p>
            <a:r>
              <a:rPr lang="en-US" dirty="0" smtClean="0"/>
              <a:t>Audio/Video: Camera, video feed</a:t>
            </a:r>
          </a:p>
          <a:p>
            <a:r>
              <a:rPr lang="en-US" dirty="0" smtClean="0"/>
              <a:t>Media: Audio/Video media feed, TV, music</a:t>
            </a:r>
          </a:p>
          <a:p>
            <a:r>
              <a:rPr lang="en-US" dirty="0" smtClean="0"/>
              <a:t>Storage: Data</a:t>
            </a:r>
            <a:r>
              <a:rPr lang="en-US" dirty="0"/>
              <a:t> </a:t>
            </a:r>
            <a:r>
              <a:rPr lang="en-US" dirty="0" smtClean="0"/>
              <a:t>storage, NAS (pictures, files, data) </a:t>
            </a:r>
          </a:p>
          <a:p>
            <a:r>
              <a:rPr lang="en-US" dirty="0" smtClean="0"/>
              <a:t>Alerts: </a:t>
            </a:r>
            <a:r>
              <a:rPr lang="en-US" dirty="0"/>
              <a:t> Up/down, on/off, ok/bad</a:t>
            </a:r>
            <a:r>
              <a:rPr lang="en-US" dirty="0" smtClean="0"/>
              <a:t>, “Water detected”</a:t>
            </a:r>
          </a:p>
          <a:p>
            <a:r>
              <a:rPr lang="en-US" dirty="0" smtClean="0"/>
              <a:t>Control: Turn up</a:t>
            </a:r>
            <a:r>
              <a:rPr lang="en-US" dirty="0"/>
              <a:t>/down, on/off, </a:t>
            </a:r>
            <a:r>
              <a:rPr lang="en-US" dirty="0" smtClean="0"/>
              <a:t>change device value</a:t>
            </a:r>
          </a:p>
          <a:p>
            <a:r>
              <a:rPr lang="en-US" dirty="0" smtClean="0"/>
              <a:t>Cloud Service: </a:t>
            </a:r>
            <a:r>
              <a:rPr lang="en-US" dirty="0" err="1" smtClean="0"/>
              <a:t>IoT</a:t>
            </a:r>
            <a:r>
              <a:rPr lang="en-US" dirty="0" smtClean="0"/>
              <a:t> vendor, Google, MS, </a:t>
            </a:r>
            <a:r>
              <a:rPr lang="en-US" dirty="0" err="1" smtClean="0"/>
              <a:t>DropBox</a:t>
            </a:r>
            <a:endParaRPr lang="en-US" dirty="0" smtClean="0"/>
          </a:p>
          <a:p>
            <a:r>
              <a:rPr lang="en-US" dirty="0" smtClean="0"/>
              <a:t>VPN (VPN inside </a:t>
            </a:r>
            <a:r>
              <a:rPr lang="en-US" dirty="0" err="1" smtClean="0"/>
              <a:t>myhouse.ca</a:t>
            </a:r>
            <a:r>
              <a:rPr lang="en-US" dirty="0" smtClean="0"/>
              <a:t>)</a:t>
            </a:r>
          </a:p>
          <a:p>
            <a:r>
              <a:rPr lang="en-US" dirty="0" smtClean="0"/>
              <a:t>Remote house access</a:t>
            </a:r>
          </a:p>
          <a:p>
            <a:r>
              <a:rPr lang="en-US" dirty="0" smtClean="0"/>
              <a:t>Other Sensors/ Actuator functions?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CIRA Labs - Secure IoT Home Gateway - 2017-11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9E795CD-93B8-DA4A-B13D-227462B2D34D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6" name="Heptagon 5"/>
          <p:cNvSpPr/>
          <p:nvPr/>
        </p:nvSpPr>
        <p:spPr>
          <a:xfrm>
            <a:off x="143508" y="1772816"/>
            <a:ext cx="1044116" cy="612068"/>
          </a:xfrm>
          <a:prstGeom prst="heptagon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Status</a:t>
            </a:r>
            <a:endParaRPr lang="en-US" sz="1200" dirty="0"/>
          </a:p>
        </p:txBody>
      </p:sp>
      <p:sp>
        <p:nvSpPr>
          <p:cNvPr id="7" name="Heptagon 6"/>
          <p:cNvSpPr/>
          <p:nvPr/>
        </p:nvSpPr>
        <p:spPr>
          <a:xfrm>
            <a:off x="143508" y="2492524"/>
            <a:ext cx="1044116" cy="612068"/>
          </a:xfrm>
          <a:prstGeom prst="heptagon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Video</a:t>
            </a:r>
            <a:endParaRPr lang="en-US" sz="1200" dirty="0"/>
          </a:p>
        </p:txBody>
      </p:sp>
      <p:sp>
        <p:nvSpPr>
          <p:cNvPr id="8" name="Heptagon 7"/>
          <p:cNvSpPr/>
          <p:nvPr/>
        </p:nvSpPr>
        <p:spPr>
          <a:xfrm>
            <a:off x="143508" y="3212976"/>
            <a:ext cx="1044116" cy="612068"/>
          </a:xfrm>
          <a:prstGeom prst="heptagon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Alerts</a:t>
            </a:r>
            <a:endParaRPr lang="en-US" sz="1200" dirty="0"/>
          </a:p>
        </p:txBody>
      </p:sp>
      <p:sp>
        <p:nvSpPr>
          <p:cNvPr id="9" name="Heptagon 8"/>
          <p:cNvSpPr/>
          <p:nvPr/>
        </p:nvSpPr>
        <p:spPr>
          <a:xfrm>
            <a:off x="143508" y="3969060"/>
            <a:ext cx="1044116" cy="612068"/>
          </a:xfrm>
          <a:prstGeom prst="heptagon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Control</a:t>
            </a:r>
            <a:endParaRPr lang="en-US" sz="1200" dirty="0"/>
          </a:p>
        </p:txBody>
      </p:sp>
      <p:sp>
        <p:nvSpPr>
          <p:cNvPr id="10" name="Heptagon 9"/>
          <p:cNvSpPr/>
          <p:nvPr/>
        </p:nvSpPr>
        <p:spPr>
          <a:xfrm>
            <a:off x="143508" y="4761148"/>
            <a:ext cx="1044116" cy="612068"/>
          </a:xfrm>
          <a:prstGeom prst="heptagon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Media</a:t>
            </a:r>
            <a:endParaRPr lang="en-US" sz="1200" dirty="0"/>
          </a:p>
        </p:txBody>
      </p:sp>
      <p:sp>
        <p:nvSpPr>
          <p:cNvPr id="11" name="Heptagon 10"/>
          <p:cNvSpPr/>
          <p:nvPr/>
        </p:nvSpPr>
        <p:spPr>
          <a:xfrm>
            <a:off x="143508" y="5553236"/>
            <a:ext cx="1044116" cy="612068"/>
          </a:xfrm>
          <a:prstGeom prst="heptagon">
            <a:avLst/>
          </a:prstGeom>
          <a:ln>
            <a:solidFill>
              <a:srgbClr val="FFFF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Cloud</a:t>
            </a:r>
          </a:p>
          <a:p>
            <a:pPr algn="ctr"/>
            <a:r>
              <a:rPr lang="en-US" sz="1200" dirty="0" smtClean="0"/>
              <a:t>Service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8697447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What do you think?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CIRA Labs - Secure IoT Home Gateway - 2017-11</a:t>
            </a:r>
            <a:endParaRPr lang="en-CA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/>
          <a:lstStyle/>
          <a:p>
            <a:fld id="{624A311B-96C4-4FE5-83A7-015E307EE67E}" type="slidenum">
              <a:rPr lang="en-CA" smtClean="0"/>
              <a:pPr/>
              <a:t>26</a:t>
            </a:fld>
            <a:endParaRPr lang="en-CA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98851" y="1124744"/>
            <a:ext cx="5925477" cy="4206482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518864" y="52292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dirty="0" smtClean="0"/>
              <a:t>Want to help?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05895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Going forward, it’s a journey!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 smtClean="0"/>
              <a:t>Motivation</a:t>
            </a:r>
          </a:p>
          <a:p>
            <a:pPr lvl="1"/>
            <a:r>
              <a:rPr lang="en-CA" dirty="0" smtClean="0"/>
              <a:t>Ensure long term ccTLD relevance in the future of </a:t>
            </a:r>
            <a:r>
              <a:rPr lang="en-CA" dirty="0" err="1" smtClean="0"/>
              <a:t>IoT</a:t>
            </a:r>
            <a:endParaRPr lang="en-CA" dirty="0" smtClean="0"/>
          </a:p>
          <a:p>
            <a:r>
              <a:rPr lang="en-CA" dirty="0" smtClean="0"/>
              <a:t>Proposing ccTLD to develop a solution</a:t>
            </a:r>
          </a:p>
          <a:p>
            <a:pPr lvl="1"/>
            <a:r>
              <a:rPr lang="en-CA" dirty="0" smtClean="0"/>
              <a:t>To keep the home network safe and secure</a:t>
            </a:r>
          </a:p>
          <a:p>
            <a:pPr lvl="1"/>
            <a:r>
              <a:rPr lang="en-CA" dirty="0"/>
              <a:t>T</a:t>
            </a:r>
            <a:r>
              <a:rPr lang="en-CA" dirty="0" smtClean="0"/>
              <a:t>o create a secure </a:t>
            </a:r>
            <a:r>
              <a:rPr lang="en-CA" b="1" dirty="0" smtClean="0"/>
              <a:t>&lt;internet home&gt; </a:t>
            </a:r>
            <a:r>
              <a:rPr lang="en-CA" dirty="0" err="1" smtClean="0"/>
              <a:t>IoT</a:t>
            </a:r>
            <a:r>
              <a:rPr lang="en-CA" dirty="0" smtClean="0"/>
              <a:t> environment</a:t>
            </a:r>
          </a:p>
          <a:p>
            <a:pPr lvl="1"/>
            <a:r>
              <a:rPr lang="en-CA" dirty="0" smtClean="0"/>
              <a:t>To leverage DNSSEC as an innovation platform to create a hub for “home trust” </a:t>
            </a:r>
          </a:p>
          <a:p>
            <a:pPr lvl="1"/>
            <a:r>
              <a:rPr lang="en-CA" dirty="0" smtClean="0"/>
              <a:t>That leverages the ccTLD registry expertise</a:t>
            </a:r>
          </a:p>
          <a:p>
            <a:pPr lvl="1"/>
            <a:r>
              <a:rPr lang="en-CA" dirty="0" smtClean="0"/>
              <a:t>To enhance </a:t>
            </a:r>
            <a:r>
              <a:rPr lang="en-CA" dirty="0" err="1" smtClean="0"/>
              <a:t>OpenWRT</a:t>
            </a:r>
            <a:r>
              <a:rPr lang="en-CA" dirty="0" smtClean="0"/>
              <a:t> with this functionality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CIRA Labs - Secure IoT Home Gateway - 2017-11</a:t>
            </a:r>
            <a:endParaRPr lang="en-C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/>
          <a:lstStyle/>
          <a:p>
            <a:fld id="{624A311B-96C4-4FE5-83A7-015E307EE67E}" type="slidenum">
              <a:rPr lang="en-CA" smtClean="0"/>
              <a:pPr/>
              <a:t>27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592439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Next Steps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 smtClean="0"/>
              <a:t>Develop a Proof of Concept and prototype using .CZ Omnia </a:t>
            </a:r>
          </a:p>
          <a:p>
            <a:r>
              <a:rPr lang="en-CA" dirty="0" smtClean="0"/>
              <a:t>Use </a:t>
            </a:r>
            <a:r>
              <a:rPr lang="en-CA" dirty="0"/>
              <a:t>public </a:t>
            </a:r>
            <a:r>
              <a:rPr lang="en-CA" dirty="0" smtClean="0"/>
              <a:t>GitHub </a:t>
            </a:r>
            <a:r>
              <a:rPr lang="en-CA" dirty="0"/>
              <a:t>with functional </a:t>
            </a:r>
            <a:r>
              <a:rPr lang="en-CA" dirty="0" smtClean="0"/>
              <a:t>specification </a:t>
            </a:r>
            <a:r>
              <a:rPr lang="en-CA" dirty="0"/>
              <a:t>and prototype software</a:t>
            </a:r>
            <a:endParaRPr lang="en-US" dirty="0"/>
          </a:p>
          <a:p>
            <a:r>
              <a:rPr lang="en-CA" dirty="0"/>
              <a:t>Research IETF </a:t>
            </a:r>
            <a:r>
              <a:rPr lang="en-CA" dirty="0" err="1"/>
              <a:t>Homenet</a:t>
            </a:r>
            <a:r>
              <a:rPr lang="en-CA" dirty="0"/>
              <a:t> DNS related </a:t>
            </a:r>
            <a:r>
              <a:rPr lang="en-CA" dirty="0" smtClean="0"/>
              <a:t>drafts/RFC</a:t>
            </a:r>
            <a:endParaRPr lang="en-CA" dirty="0"/>
          </a:p>
          <a:p>
            <a:r>
              <a:rPr lang="en-CA" dirty="0" smtClean="0"/>
              <a:t>Opportunity:</a:t>
            </a:r>
          </a:p>
          <a:p>
            <a:pPr lvl="1"/>
            <a:r>
              <a:rPr lang="en-CA" dirty="0" smtClean="0"/>
              <a:t>Put .CA domains in the forefront as a trusted </a:t>
            </a:r>
            <a:r>
              <a:rPr lang="en-CA" dirty="0" err="1" smtClean="0"/>
              <a:t>homenet</a:t>
            </a:r>
            <a:r>
              <a:rPr lang="en-CA" dirty="0" smtClean="0"/>
              <a:t> domain name for personal _HOME_ usage when end to end security is required</a:t>
            </a:r>
          </a:p>
          <a:p>
            <a:pPr lvl="1"/>
            <a:r>
              <a:rPr lang="en-CA" dirty="0" smtClean="0"/>
              <a:t>Sell </a:t>
            </a:r>
            <a:r>
              <a:rPr lang="en-CA" dirty="0" smtClean="0"/>
              <a:t>CIRA Home Gateways </a:t>
            </a:r>
          </a:p>
          <a:p>
            <a:endParaRPr lang="en-CA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CIRA Labs - Secure IoT Home Gateway - 2017-11</a:t>
            </a:r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/>
          <a:lstStyle/>
          <a:p>
            <a:fld id="{624A311B-96C4-4FE5-83A7-015E307EE67E}" type="slidenum">
              <a:rPr lang="en-CA" smtClean="0"/>
              <a:pPr/>
              <a:t>28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816384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Observation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Allocate domains under </a:t>
            </a:r>
            <a:r>
              <a:rPr lang="en-US" dirty="0" err="1" smtClean="0"/>
              <a:t>net.ca</a:t>
            </a:r>
            <a:r>
              <a:rPr lang="en-US" dirty="0" smtClean="0"/>
              <a:t>, no </a:t>
            </a:r>
            <a:r>
              <a:rPr lang="en-US" dirty="0" err="1" smtClean="0"/>
              <a:t>whois</a:t>
            </a:r>
            <a:r>
              <a:rPr lang="en-US" dirty="0" smtClean="0"/>
              <a:t> issues</a:t>
            </a:r>
          </a:p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CIRA Labs - Secure IoT Home Gateway - 2017-11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9E795CD-93B8-DA4A-B13D-227462B2D34D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41265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 smtClean="0"/>
              <a:t>The home network of the future should be safe</a:t>
            </a:r>
            <a:r>
              <a:rPr lang="en-CA" dirty="0"/>
              <a:t>,</a:t>
            </a:r>
            <a:r>
              <a:rPr lang="en-CA" dirty="0" smtClean="0"/>
              <a:t> secure</a:t>
            </a:r>
            <a:br>
              <a:rPr lang="en-CA" dirty="0" smtClean="0"/>
            </a:br>
            <a:r>
              <a:rPr lang="en-CA" dirty="0" smtClean="0"/>
              <a:t>and </a:t>
            </a:r>
            <a:r>
              <a:rPr lang="en-CA" dirty="0" smtClean="0">
                <a:solidFill>
                  <a:srgbClr val="000000"/>
                </a:solidFill>
              </a:rPr>
              <a:t>simple </a:t>
            </a:r>
            <a:r>
              <a:rPr lang="en-CA" dirty="0" smtClean="0"/>
              <a:t>to use!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CIRA Labs - Secure IoT Home Gateway - 2017-11</a:t>
            </a:r>
            <a:endParaRPr lang="en-CA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/>
          <a:lstStyle/>
          <a:p>
            <a:fld id="{624A311B-96C4-4FE5-83A7-015E307EE67E}" type="slidenum">
              <a:rPr lang="en-CA" smtClean="0"/>
              <a:pPr/>
              <a:t>3</a:t>
            </a:fld>
            <a:endParaRPr lang="en-CA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67644" y="1808819"/>
            <a:ext cx="6408712" cy="4549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8907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801778"/>
            <a:ext cx="9144000" cy="452596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CA" sz="4000" dirty="0">
                <a:solidFill>
                  <a:srgbClr val="C0091E"/>
                </a:solidFill>
              </a:rPr>
              <a:t>The new &lt;Internet Home&gt;</a:t>
            </a:r>
            <a:br>
              <a:rPr lang="en-CA" sz="4000" dirty="0">
                <a:solidFill>
                  <a:srgbClr val="C0091E"/>
                </a:solidFill>
              </a:rPr>
            </a:br>
            <a:r>
              <a:rPr lang="en-CA" sz="4000" dirty="0">
                <a:solidFill>
                  <a:srgbClr val="C0091E"/>
                </a:solidFill>
              </a:rPr>
              <a:t/>
            </a:r>
            <a:br>
              <a:rPr lang="en-CA" sz="4000" dirty="0">
                <a:solidFill>
                  <a:srgbClr val="C0091E"/>
                </a:solidFill>
              </a:rPr>
            </a:br>
            <a:endParaRPr lang="en-CA" sz="4000" dirty="0">
              <a:solidFill>
                <a:srgbClr val="C0091E"/>
              </a:solidFill>
            </a:endParaRPr>
          </a:p>
          <a:p>
            <a:pPr marL="0" indent="0" algn="ctr">
              <a:buNone/>
            </a:pPr>
            <a:r>
              <a:rPr lang="en-CA" sz="3600" b="1" dirty="0">
                <a:solidFill>
                  <a:srgbClr val="C0091E"/>
                </a:solidFill>
                <a:hlinkClick r:id="rId2"/>
              </a:rPr>
              <a:t>https://github.com/CIRALabs/Home-Network-Registry-Gateway</a:t>
            </a:r>
            <a:r>
              <a:rPr lang="en-CA" sz="3600" b="1" dirty="0">
                <a:solidFill>
                  <a:srgbClr val="C0091E"/>
                </a:solidFill>
              </a:rPr>
              <a:t> </a:t>
            </a:r>
            <a:endParaRPr lang="en-US" sz="3600" b="1" dirty="0">
              <a:solidFill>
                <a:srgbClr val="C0091E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CIRA Labs - Secure IoT Home Gateway - 2017-11</a:t>
            </a:r>
            <a:endParaRPr lang="en-C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/>
          <a:lstStyle/>
          <a:p>
            <a:fld id="{624A311B-96C4-4FE5-83A7-015E307EE67E}" type="slidenum">
              <a:rPr lang="en-CA" smtClean="0"/>
              <a:pPr/>
              <a:t>30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848026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 smtClean="0"/>
              <a:t>The home network should be reachable from the internet  </a:t>
            </a:r>
            <a:r>
              <a:rPr lang="en-CA" dirty="0" smtClean="0">
                <a:solidFill>
                  <a:srgbClr val="FF0000"/>
                </a:solidFill>
              </a:rPr>
              <a:t>seamlessly</a:t>
            </a:r>
            <a:r>
              <a:rPr lang="en-CA" dirty="0"/>
              <a:t> </a:t>
            </a:r>
            <a:r>
              <a:rPr lang="en-CA" dirty="0" smtClean="0"/>
              <a:t>and </a:t>
            </a:r>
            <a:r>
              <a:rPr lang="en-CA" dirty="0" smtClean="0">
                <a:solidFill>
                  <a:srgbClr val="FF0000"/>
                </a:solidFill>
              </a:rPr>
              <a:t>securely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CIRA Labs - Secure IoT Home Gateway - 2017-11</a:t>
            </a:r>
            <a:endParaRPr lang="en-CA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/>
          <a:lstStyle/>
          <a:p>
            <a:fld id="{624A311B-96C4-4FE5-83A7-015E307EE67E}" type="slidenum">
              <a:rPr lang="en-CA" smtClean="0"/>
              <a:pPr/>
              <a:t>4</a:t>
            </a:fld>
            <a:endParaRPr lang="en-CA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67644" y="1821354"/>
            <a:ext cx="6372708" cy="4523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5204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 smtClean="0"/>
              <a:t>Maybe even your car should be </a:t>
            </a:r>
            <a:r>
              <a:rPr lang="en-CA" dirty="0" smtClean="0">
                <a:solidFill>
                  <a:srgbClr val="000000"/>
                </a:solidFill>
              </a:rPr>
              <a:t>connected </a:t>
            </a:r>
            <a:r>
              <a:rPr lang="en-CA" dirty="0" smtClean="0"/>
              <a:t>to your home network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CIRA Labs - Secure IoT Home Gateway - 2017-11</a:t>
            </a:r>
            <a:endParaRPr lang="en-CA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/>
          <a:lstStyle/>
          <a:p>
            <a:fld id="{624A311B-96C4-4FE5-83A7-015E307EE67E}" type="slidenum">
              <a:rPr lang="en-CA" smtClean="0"/>
              <a:pPr/>
              <a:t>5</a:t>
            </a:fld>
            <a:endParaRPr lang="en-CA"/>
          </a:p>
        </p:txBody>
      </p:sp>
      <p:sp>
        <p:nvSpPr>
          <p:cNvPr id="3" name="TextBox 2"/>
          <p:cNvSpPr txBox="1"/>
          <p:nvPr/>
        </p:nvSpPr>
        <p:spPr>
          <a:xfrm>
            <a:off x="683402" y="5589240"/>
            <a:ext cx="77686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3200" dirty="0" smtClean="0"/>
              <a:t>because your home is bigger than your house</a:t>
            </a:r>
            <a:endParaRPr lang="en-US"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8152" y="1781600"/>
            <a:ext cx="6444208" cy="3627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3010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 smtClean="0"/>
              <a:t>And the home network grows to include personal and </a:t>
            </a:r>
            <a:r>
              <a:rPr lang="en-CA" dirty="0" smtClean="0">
                <a:solidFill>
                  <a:srgbClr val="000000"/>
                </a:solidFill>
              </a:rPr>
              <a:t>wearable</a:t>
            </a:r>
            <a:r>
              <a:rPr lang="en-CA" dirty="0"/>
              <a:t> </a:t>
            </a:r>
            <a:r>
              <a:rPr lang="en-CA" dirty="0" err="1" smtClean="0"/>
              <a:t>IoT</a:t>
            </a:r>
            <a:r>
              <a:rPr lang="en-CA" dirty="0" smtClean="0"/>
              <a:t>, inside and outside the home…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CIRA Labs - Secure IoT Home Gateway - 2017-11</a:t>
            </a:r>
            <a:endParaRPr lang="en-CA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/>
          <a:lstStyle/>
          <a:p>
            <a:fld id="{624A311B-96C4-4FE5-83A7-015E307EE67E}" type="slidenum">
              <a:rPr lang="en-CA" smtClean="0"/>
              <a:pPr/>
              <a:t>6</a:t>
            </a:fld>
            <a:endParaRPr lang="en-CA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88988" y="2204864"/>
            <a:ext cx="5358384" cy="3803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0394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 smtClean="0"/>
              <a:t>Your home network both internal and external traffic should be secured using a </a:t>
            </a:r>
            <a:r>
              <a:rPr lang="en-CA" dirty="0" smtClean="0">
                <a:solidFill>
                  <a:srgbClr val="000000"/>
                </a:solidFill>
              </a:rPr>
              <a:t>common </a:t>
            </a:r>
            <a:r>
              <a:rPr lang="en-CA" dirty="0" smtClean="0"/>
              <a:t>key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075" b="7075"/>
          <a:stretch>
            <a:fillRect/>
          </a:stretch>
        </p:blipFill>
        <p:spPr>
          <a:xfrm>
            <a:off x="1259632" y="2132856"/>
            <a:ext cx="6647336" cy="4050869"/>
          </a:xfrm>
        </p:spPr>
      </p:pic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CIRA Labs - Secure IoT Home Gateway - 2017-11</a:t>
            </a:r>
            <a:endParaRPr lang="en-CA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/>
          <a:lstStyle/>
          <a:p>
            <a:fld id="{624A311B-96C4-4FE5-83A7-015E307EE67E}" type="slidenum">
              <a:rPr lang="en-CA" smtClean="0"/>
              <a:pPr/>
              <a:t>7</a:t>
            </a:fld>
            <a:endParaRPr lang="en-CA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0252" y="1304764"/>
            <a:ext cx="487843" cy="62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9978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Do I need to say more?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CIRA Labs - Secure IoT Home Gateway - 2017-11</a:t>
            </a:r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/>
          <a:lstStyle/>
          <a:p>
            <a:fld id="{624A311B-96C4-4FE5-83A7-015E307EE67E}" type="slidenum">
              <a:rPr lang="en-CA" smtClean="0"/>
              <a:pPr/>
              <a:t>8</a:t>
            </a:fld>
            <a:endParaRPr lang="en-CA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1832823"/>
            <a:ext cx="6768752" cy="4512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898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77912" y="1497304"/>
            <a:ext cx="5358384" cy="380390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 smtClean="0"/>
              <a:t>Seriously, what does this bring to the domain industry?</a:t>
            </a:r>
            <a:endParaRPr lang="en-US" dirty="0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CIRA Labs - Secure IoT Home Gateway - 2017-11</a:t>
            </a:r>
            <a:endParaRPr lang="en-CA" dirty="0"/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/>
          <a:lstStyle/>
          <a:p>
            <a:fld id="{624A311B-96C4-4FE5-83A7-015E307EE67E}" type="slidenum">
              <a:rPr lang="en-CA" smtClean="0"/>
              <a:pPr/>
              <a:t>9</a:t>
            </a:fld>
            <a:endParaRPr lang="en-CA"/>
          </a:p>
        </p:txBody>
      </p:sp>
      <p:sp>
        <p:nvSpPr>
          <p:cNvPr id="6" name="TextBox 5"/>
          <p:cNvSpPr txBox="1"/>
          <p:nvPr/>
        </p:nvSpPr>
        <p:spPr>
          <a:xfrm>
            <a:off x="0" y="5301208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400" b="1" dirty="0" smtClean="0">
                <a:solidFill>
                  <a:srgbClr val="FF0000"/>
                </a:solidFill>
              </a:rPr>
              <a:t>A domain name per household!!!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779912" y="3424934"/>
            <a:ext cx="1656184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sz="2000" b="1" dirty="0" err="1"/>
              <a:t>m</a:t>
            </a:r>
            <a:r>
              <a:rPr lang="en-CA" sz="2000" b="1" dirty="0" err="1" smtClean="0"/>
              <a:t>yhome.ca</a:t>
            </a:r>
            <a:endParaRPr lang="en-US" sz="20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15516" y="1340768"/>
            <a:ext cx="1368152" cy="1824202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1331640" y="2060848"/>
            <a:ext cx="2448272" cy="827353"/>
          </a:xfrm>
          <a:prstGeom prst="line">
            <a:avLst/>
          </a:prstGeom>
          <a:ln>
            <a:solidFill>
              <a:srgbClr val="9E2912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1028" name="Picture 4" descr="Related image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1337" y="1174212"/>
            <a:ext cx="2210715" cy="1268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Straight Connector 14"/>
          <p:cNvCxnSpPr/>
          <p:nvPr/>
        </p:nvCxnSpPr>
        <p:spPr>
          <a:xfrm flipV="1">
            <a:off x="5364088" y="2262774"/>
            <a:ext cx="2088232" cy="625427"/>
          </a:xfrm>
          <a:prstGeom prst="line">
            <a:avLst/>
          </a:prstGeom>
          <a:ln>
            <a:solidFill>
              <a:srgbClr val="9E2912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1030" name="Picture 6" descr="Image result for cloud services"/>
          <p:cNvPicPr>
            <a:picLocks noChangeAspect="1" noChangeArrowheads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1"/>
          <a:stretch/>
        </p:blipFill>
        <p:spPr bwMode="auto">
          <a:xfrm>
            <a:off x="-144524" y="3284984"/>
            <a:ext cx="2569078" cy="1250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8" name="Straight Connector 27"/>
          <p:cNvCxnSpPr/>
          <p:nvPr/>
        </p:nvCxnSpPr>
        <p:spPr>
          <a:xfrm flipV="1">
            <a:off x="1534344" y="3256996"/>
            <a:ext cx="2219824" cy="591987"/>
          </a:xfrm>
          <a:prstGeom prst="line">
            <a:avLst/>
          </a:prstGeom>
          <a:ln>
            <a:solidFill>
              <a:srgbClr val="9E2912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27" name="Picture 2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40647" y="3300418"/>
            <a:ext cx="1259730" cy="2031107"/>
          </a:xfrm>
          <a:prstGeom prst="rect">
            <a:avLst/>
          </a:prstGeom>
        </p:spPr>
      </p:pic>
      <p:cxnSp>
        <p:nvCxnSpPr>
          <p:cNvPr id="32" name="Straight Connector 31"/>
          <p:cNvCxnSpPr/>
          <p:nvPr/>
        </p:nvCxnSpPr>
        <p:spPr>
          <a:xfrm>
            <a:off x="5364088" y="3354681"/>
            <a:ext cx="2563985" cy="829459"/>
          </a:xfrm>
          <a:prstGeom prst="line">
            <a:avLst/>
          </a:prstGeom>
          <a:ln>
            <a:solidFill>
              <a:srgbClr val="9E2912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8224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UIDATA" val="&lt;database version=&quot;10.0&quot;&gt;&lt;object type=&quot;1&quot; unique_id=&quot;10001&quot;&gt;&lt;object type=&quot;2&quot; unique_id=&quot;10002&quot;&gt;&lt;object type=&quot;3&quot; unique_id=&quot;10003&quot;&gt;&lt;property id=&quot;20148&quot; value=&quot;5&quot;/&gt;&lt;property id=&quot;20300&quot; value=&quot;Slide 1 - &amp;quot;Title of  the Presentation&amp;quot;&quot;/&gt;&lt;property id=&quot;20307&quot; value=&quot;446&quot;/&gt;&lt;/object&gt;&lt;object type=&quot;3&quot; unique_id=&quot;10004&quot;&gt;&lt;property id=&quot;20148&quot; value=&quot;5&quot;/&gt;&lt;property id=&quot;20300&quot; value=&quot;Slide 2 - &amp;quot;Past/Recent Canadian  Internet Architecture&amp;quot;&quot;/&gt;&lt;property id=&quot;20307&quot; value=&quot;442&quot;/&gt;&lt;/object&gt;&lt;object type=&quot;3&quot; unique_id=&quot;10005&quot;&gt;&lt;property id=&quot;20148&quot; value=&quot;5&quot;/&gt;&lt;property id=&quot;20300&quot; value=&quot;Slide 3&quot;/&gt;&lt;property id=&quot;20307&quot; value=&quot;443&quot;/&gt;&lt;/object&gt;&lt;object type=&quot;3&quot; unique_id=&quot;10006&quot;&gt;&lt;property id=&quot;20148&quot; value=&quot;5&quot;/&gt;&lt;property id=&quot;20300&quot; value=&quot;Slide 4 - &amp;quot;CA-IX : Canadian IXP Association&amp;quot;&quot;/&gt;&lt;property id=&quot;20307&quot; value=&quot;444&quot;/&gt;&lt;/object&gt;&lt;object type=&quot;3&quot; unique_id=&quot;10007&quot;&gt;&lt;property id=&quot;20148&quot; value=&quot;5&quot;/&gt;&lt;property id=&quot;20300&quot; value=&quot;Slide 5&quot;/&gt;&lt;property id=&quot;20307&quot; value=&quot;445&quot;/&gt;&lt;/object&gt;&lt;object type=&quot;3&quot; unique_id=&quot;10008&quot;&gt;&lt;property id=&quot;20148&quot; value=&quot;5&quot;/&gt;&lt;property id=&quot;20300&quot; value=&quot;Slide 6 - &amp;quot;IXPs and Traffic Routing&amp;quot;&quot;/&gt;&lt;property id=&quot;20307&quot; value=&quot;385&quot;/&gt;&lt;/object&gt;&lt;object type=&quot;3&quot; unique_id=&quot;10009&quot;&gt;&lt;property id=&quot;20148&quot; value=&quot;5&quot;/&gt;&lt;property id=&quot;20300&quot; value=&quot;Slide 7 - &amp;quot;IXPs and Traffic Routing improved&amp;quot;&quot;/&gt;&lt;property id=&quot;20307&quot; value=&quot;448&quot;/&gt;&lt;/object&gt;&lt;object type=&quot;3&quot; unique_id=&quot;10010&quot;&gt;&lt;property id=&quot;20148&quot; value=&quot;5&quot;/&gt;&lt;property id=&quot;20300&quot; value=&quot;Slide 8 - &amp;quot;GoC Internet Perimeter Architecture&amp;quot;&quot;/&gt;&lt;property id=&quot;20307&quot; value=&quot;436&quot;/&gt;&lt;/object&gt;&lt;object type=&quot;3&quot; unique_id=&quot;10011&quot;&gt;&lt;property id=&quot;20148&quot; value=&quot;5&quot;/&gt;&lt;property id=&quot;20300&quot; value=&quot;Slide 9 - &amp;quot;GoC Internet Perimeter DDoS Resiliency&amp;quot;&quot;/&gt;&lt;property id=&quot;20307&quot; value=&quot;437&quot;/&gt;&lt;/object&gt;&lt;object type=&quot;3&quot; unique_id=&quot;10012&quot;&gt;&lt;property id=&quot;20148&quot; value=&quot;5&quot;/&gt;&lt;property id=&quot;20300&quot; value=&quot;Slide 10 - &amp;quot;GoC Canadian Internet Architecture Vision&amp;quot;&quot;/&gt;&lt;property id=&quot;20307&quot; value=&quot;417&quot;/&gt;&lt;/object&gt;&lt;object type=&quot;3&quot; unique_id=&quot;10013&quot;&gt;&lt;property id=&quot;20148&quot; value=&quot;5&quot;/&gt;&lt;property id=&quot;20300&quot; value=&quot;Slide 11&quot;/&gt;&lt;property id=&quot;20307&quot; value=&quot;447&quot;/&gt;&lt;/object&gt;&lt;object type=&quot;3&quot; unique_id=&quot;10014&quot;&gt;&lt;property id=&quot;20148&quot; value=&quot;5&quot;/&gt;&lt;property id=&quot;20300&quot; value=&quot;Slide 12 - &amp;quot;Benefits&amp;quot;&quot;/&gt;&lt;property id=&quot;20307&quot; value=&quot;413&quot;/&gt;&lt;/object&gt;&lt;object type=&quot;3&quot; unique_id=&quot;10015&quot;&gt;&lt;property id=&quot;20148&quot; value=&quot;5&quot;/&gt;&lt;property id=&quot;20300&quot; value=&quot;Slide 13 - &amp;quot;Internet Makeup&amp;quot;&quot;/&gt;&lt;property id=&quot;20307&quot; value=&quot;451&quot;/&gt;&lt;/object&gt;&lt;object type=&quot;3&quot; unique_id=&quot;10016&quot;&gt;&lt;property id=&quot;20148&quot; value=&quot;5&quot;/&gt;&lt;property id=&quot;20300&quot; value=&quot;Slide 14 - &amp;quot;Internet Transit = $$$&amp;quot;&quot;/&gt;&lt;property id=&quot;20307&quot; value=&quot;375&quot;/&gt;&lt;/object&gt;&lt;object type=&quot;3&quot; unique_id=&quot;10017&quot;&gt;&lt;property id=&quot;20148&quot; value=&quot;5&quot;/&gt;&lt;property id=&quot;20300&quot; value=&quot;Slide 15 - &amp;quot;Enterprise Transit Typical Internet Perimeter Architecture &amp;quot;&quot;/&gt;&lt;property id=&quot;20307&quot; value=&quot;391&quot;/&gt;&lt;/object&gt;&lt;object type=&quot;3&quot; unique_id=&quot;10018&quot;&gt;&lt;property id=&quot;20148&quot; value=&quot;5&quot;/&gt;&lt;property id=&quot;20300&quot; value=&quot;Slide 16 - &amp;quot;Internet Peering&amp;quot;&quot;/&gt;&lt;property id=&quot;20307&quot; value=&quot;392&quot;/&gt;&lt;/object&gt;&lt;object type=&quot;3&quot; unique_id=&quot;10019&quot;&gt;&lt;property id=&quot;20148&quot; value=&quot;5&quot;/&gt;&lt;property id=&quot;20300&quot; value=&quot;Slide 17 - &amp;quot;Internet Peering&amp;quot;&quot;/&gt;&lt;property id=&quot;20307&quot; value=&quot;377&quot;/&gt;&lt;/object&gt;&lt;object type=&quot;3&quot; unique_id=&quot;10020&quot;&gt;&lt;property id=&quot;20148&quot; value=&quot;5&quot;/&gt;&lt;property id=&quot;20300&quot; value=&quot;Slide 18 - &amp;quot;Internet Exchange Point&amp;quot;&quot;/&gt;&lt;property id=&quot;20307&quot; value=&quot;310&quot;/&gt;&lt;/object&gt;&lt;object type=&quot;3&quot; unique_id=&quot;10021&quot;&gt;&lt;property id=&quot;20148&quot; value=&quot;5&quot;/&gt;&lt;property id=&quot;20300&quot; value=&quot;Slide 19 - &amp;quot;Internet Exchange Point – Canadian Vision&amp;quot;&quot;/&gt;&lt;property id=&quot;20307&quot; value=&quot;454&quot;/&gt;&lt;/object&gt;&lt;object type=&quot;3&quot; unique_id=&quot;10022&quot;&gt;&lt;property id=&quot;20148&quot; value=&quot;5&quot;/&gt;&lt;property id=&quot;20300&quot; value=&quot;Slide 20&quot;/&gt;&lt;property id=&quot;20307&quot; value=&quot;455&quot;/&gt;&lt;/object&gt;&lt;object type=&quot;3&quot; unique_id=&quot;10023&quot;&gt;&lt;property id=&quot;20148&quot; value=&quot;5&quot;/&gt;&lt;property id=&quot;20300&quot; value=&quot;Slide 21 - &amp;quot;IXP – Heart of the Internet&amp;quot;&quot;/&gt;&lt;property id=&quot;20307&quot; value=&quot;313&quot;/&gt;&lt;/object&gt;&lt;object type=&quot;3&quot; unique_id=&quot;10024&quot;&gt;&lt;property id=&quot;20148&quot; value=&quot;5&quot;/&gt;&lt;property id=&quot;20300&quot; value=&quot;Slide 22 - &amp;quot;Peer Traffic Exchange The IXP does not control traffic&amp;quot;&quot;/&gt;&lt;property id=&quot;20307&quot; value=&quot;312&quot;/&gt;&lt;/object&gt;&lt;object type=&quot;3&quot; unique_id=&quot;10025&quot;&gt;&lt;property id=&quot;20148&quot; value=&quot;5&quot;/&gt;&lt;property id=&quot;20300&quot; value=&quot;Slide 23 - &amp;quot;AS2669 SCNet Government of Canada &amp;quot;&quot;/&gt;&lt;property id=&quot;20307&quot; value=&quot;396&quot;/&gt;&lt;/object&gt;&lt;object type=&quot;3&quot; unique_id=&quot;10026&quot;&gt;&lt;property id=&quot;20148&quot; value=&quot;5&quot;/&gt;&lt;property id=&quot;20300&quot; value=&quot;Slide 24&quot;/&gt;&lt;property id=&quot;20307&quot; value=&quot;452&quot;/&gt;&lt;/object&gt;&lt;object type=&quot;3&quot; unique_id=&quot;10027&quot;&gt;&lt;property id=&quot;20148&quot; value=&quot;5&quot;/&gt;&lt;property id=&quot;20300&quot; value=&quot;Slide 25&quot;/&gt;&lt;property id=&quot;20307&quot; value=&quot;453&quot;/&gt;&lt;/object&gt;&lt;object type=&quot;3&quot; unique_id=&quot;10028&quot;&gt;&lt;property id=&quot;20148&quot; value=&quot;5&quot;/&gt;&lt;property id=&quot;20300&quot; value=&quot;Slide 26 - &amp;quot; Abstract Internet Exchange PointS&amp;quot;&quot;/&gt;&lt;property id=&quot;20307&quot; value=&quot;457&quot;/&gt;&lt;/object&gt;&lt;/object&gt;&lt;object type=&quot;8&quot; unique_id=&quot;10056&quot;&gt;&lt;/object&gt;&lt;/object&gt;&lt;/database&gt;"/>
  <p:tag name="SECTOMILLISECCONVERTED" val="1"/>
</p:tagLst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spect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1703C3AE9A86F44AC788C2882AD0E87" ma:contentTypeVersion="0" ma:contentTypeDescription="Create a new document." ma:contentTypeScope="" ma:versionID="845937d44adbe870bfb5c01d49afba53">
  <xsd:schema xmlns:xsd="http://www.w3.org/2001/XMLSchema" xmlns:xs="http://www.w3.org/2001/XMLSchema" xmlns:p="http://schemas.microsoft.com/office/2006/metadata/properties" xmlns:ns2="2631c8f5-919c-4e8a-9e80-e8b512324e70" targetNamespace="http://schemas.microsoft.com/office/2006/metadata/properties" ma:root="true" ma:fieldsID="994763ae444a3847481aa03f6ab79712" ns2:_="">
    <xsd:import namespace="2631c8f5-919c-4e8a-9e80-e8b512324e70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631c8f5-919c-4e8a-9e80-e8b512324e70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2631c8f5-919c-4e8a-9e80-e8b512324e70">CIRA-108-222</_dlc_DocId>
    <_dlc_DocIdUrl xmlns="2631c8f5-919c-4e8a-9e80-e8b512324e70">
      <Url>http://ciranet/InternetComm/_layouts/DocIdRedir.aspx?ID=CIRA-108-222</Url>
      <Description>CIRA-108-222</Description>
    </_dlc_DocIdUrl>
  </documentManagement>
</p:properties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938B197-8921-4140-9118-EB5E5604015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631c8f5-919c-4e8a-9e80-e8b512324e7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9148F28-1A7D-409B-8852-7CA5EDAB14D2}">
  <ds:schemaRefs>
    <ds:schemaRef ds:uri="http://schemas.microsoft.com/sharepoint/events"/>
  </ds:schemaRefs>
</ds:datastoreItem>
</file>

<file path=customXml/itemProps3.xml><?xml version="1.0" encoding="utf-8"?>
<ds:datastoreItem xmlns:ds="http://schemas.openxmlformats.org/officeDocument/2006/customXml" ds:itemID="{FE33D791-8F2B-4B6E-A51F-7B49F5D4F214}">
  <ds:schemaRefs>
    <ds:schemaRef ds:uri="http://purl.org/dc/dcmitype/"/>
    <ds:schemaRef ds:uri="2631c8f5-919c-4e8a-9e80-e8b512324e70"/>
    <ds:schemaRef ds:uri="http://schemas.microsoft.com/office/2006/documentManagement/types"/>
    <ds:schemaRef ds:uri="http://schemas.openxmlformats.org/package/2006/metadata/core-properties"/>
    <ds:schemaRef ds:uri="http://www.w3.org/XML/1998/namespace"/>
    <ds:schemaRef ds:uri="http://purl.org/dc/elements/1.1/"/>
    <ds:schemaRef ds:uri="http://schemas.microsoft.com/office/infopath/2007/PartnerControls"/>
    <ds:schemaRef ds:uri="http://schemas.microsoft.com/office/2006/metadata/properties"/>
    <ds:schemaRef ds:uri="http://purl.org/dc/terms/"/>
  </ds:schemaRefs>
</ds:datastoreItem>
</file>

<file path=customXml/itemProps4.xml><?xml version="1.0" encoding="utf-8"?>
<ds:datastoreItem xmlns:ds="http://schemas.openxmlformats.org/officeDocument/2006/customXml" ds:itemID="{8AF389F9-E566-49CA-8A51-B6614AF4616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23456</TotalTime>
  <Words>1812</Words>
  <Application>Microsoft Macintosh PowerPoint</Application>
  <PresentationFormat>On-screen Show (4:3)</PresentationFormat>
  <Paragraphs>282</Paragraphs>
  <Slides>30</Slides>
  <Notes>11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1" baseType="lpstr">
      <vt:lpstr>1_Office Theme</vt:lpstr>
      <vt:lpstr>Secure IoT Home Gateway &amp;  Home Registry Idea  </vt:lpstr>
      <vt:lpstr>Today’s Home Network &amp; IoT implementation are disparate, kind of scary &amp; need structure!</vt:lpstr>
      <vt:lpstr>The home network of the future should be safe, secure and simple to use!</vt:lpstr>
      <vt:lpstr>The home network should be reachable from the internet  seamlessly and securely</vt:lpstr>
      <vt:lpstr>Maybe even your car should be connected to your home network</vt:lpstr>
      <vt:lpstr>And the home network grows to include personal and wearable IoT, inside and outside the home…</vt:lpstr>
      <vt:lpstr>Your home network both internal and external traffic should be secured using a common key</vt:lpstr>
      <vt:lpstr>Do I need to say more?</vt:lpstr>
      <vt:lpstr>Seriously, what does this bring to the domain industry?</vt:lpstr>
      <vt:lpstr>Leveraging the chain of trust in DNSSEC and some innovation to create a secure home network platform</vt:lpstr>
      <vt:lpstr>home.arpa. draft-ietf-homenet-dot-14</vt:lpstr>
      <vt:lpstr>The focus is on AutomatioN</vt:lpstr>
      <vt:lpstr>Your local ccTLD will provision your domain, sign it with DNSSEC and establish a secure chain of trust to your home gateway, magically solvING all your worries and keeping your online family safe </vt:lpstr>
      <vt:lpstr>Remember, it’s an idea.  So far it looks like this…</vt:lpstr>
      <vt:lpstr>Step 1</vt:lpstr>
      <vt:lpstr>Step 2</vt:lpstr>
      <vt:lpstr>Step 3</vt:lpstr>
      <vt:lpstr>Step 4</vt:lpstr>
      <vt:lpstr>Step 5</vt:lpstr>
      <vt:lpstr>High Level BACKEND Architecture</vt:lpstr>
      <vt:lpstr>At this point we have</vt:lpstr>
      <vt:lpstr>What about IoT security? What about the home network?</vt:lpstr>
      <vt:lpstr>Network Access control (NAC) &amp; default security controls</vt:lpstr>
      <vt:lpstr>Now, let’s see how we provision IoT DEVICES IN HOME NETWORK</vt:lpstr>
      <vt:lpstr>IoT Service / action type</vt:lpstr>
      <vt:lpstr>What do you think?</vt:lpstr>
      <vt:lpstr>Going forward, it’s a journey!</vt:lpstr>
      <vt:lpstr>Next Steps</vt:lpstr>
      <vt:lpstr>Observation</vt:lpstr>
      <vt:lpstr>PowerPoint Presentation</vt:lpstr>
    </vt:vector>
  </TitlesOfParts>
  <Company>Hewlett-Packard Company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CIRA – GoC Internet Resilience - 2017-01-20-</dc:title>
  <dc:creator>jacques.latour</dc:creator>
  <cp:lastModifiedBy>Jacques Latour</cp:lastModifiedBy>
  <cp:revision>1685</cp:revision>
  <cp:lastPrinted>2017-02-16T18:07:34Z</cp:lastPrinted>
  <dcterms:created xsi:type="dcterms:W3CDTF">2011-03-07T17:45:14Z</dcterms:created>
  <dcterms:modified xsi:type="dcterms:W3CDTF">2017-11-16T18:51:50Z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0x01010071703C3AE9A86F44AC788C2882AD0E87</vt:lpwstr>
  </property>
  <property fmtid="{D5CDD505-2E9C-101B-9397-08002B2CF9AE}" pid="3" name="_dlc_DocIdItemGuid">
    <vt:lpwstr>c6bcf8ef-c563-4e41-b3c9-e7c253c5b281</vt:lpwstr>
  </property>
  <property fmtid="{D5CDD505-2E9C-101B-9397-08002B2CF9AE}" pid="4" name="Order">
    <vt:r8>19100</vt:r8>
  </property>
</Properties>
</file>